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xml" ContentType="application/vnd.openxmlformats-officedocument.drawingml.chartshape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756" r:id="rId5"/>
    <p:sldMasterId id="2147483701" r:id="rId6"/>
    <p:sldMasterId id="2147483719" r:id="rId7"/>
    <p:sldMasterId id="2147483733" r:id="rId8"/>
    <p:sldMasterId id="2147483671" r:id="rId9"/>
  </p:sldMasterIdLst>
  <p:notesMasterIdLst>
    <p:notesMasterId r:id="rId28"/>
  </p:notesMasterIdLst>
  <p:sldIdLst>
    <p:sldId id="2145706506" r:id="rId10"/>
    <p:sldId id="2147479072" r:id="rId11"/>
    <p:sldId id="2147479079" r:id="rId12"/>
    <p:sldId id="2147479020" r:id="rId13"/>
    <p:sldId id="2147479069" r:id="rId14"/>
    <p:sldId id="2147479021" r:id="rId15"/>
    <p:sldId id="2145706854" r:id="rId16"/>
    <p:sldId id="2147479016" r:id="rId17"/>
    <p:sldId id="2147479073" r:id="rId18"/>
    <p:sldId id="2147479077" r:id="rId19"/>
    <p:sldId id="2145706492" r:id="rId20"/>
    <p:sldId id="2145706613" r:id="rId21"/>
    <p:sldId id="2147479074" r:id="rId22"/>
    <p:sldId id="2147479075" r:id="rId23"/>
    <p:sldId id="2147479066" r:id="rId24"/>
    <p:sldId id="2147479017" r:id="rId25"/>
    <p:sldId id="2147479067" r:id="rId26"/>
    <p:sldId id="214570685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5FDC3B-D45E-744B-04A4-9430E5831545}" name="Stan Kyi" initials="SK" userId="S::skyi@corviamedical.com::186285ef-26e8-48e1-b5ea-c76c7b4c3590" providerId="AD"/>
  <p188:author id="{F1CB0A44-2611-08B2-C5C4-999518370D7F}" name="Javier Echenique" initials="JE" userId="S::JEchenique@corviamedical.com::2d9c95b8-6d6e-4752-9573-f8a715acc778" providerId="AD"/>
  <p188:author id="{4AB1806E-9D27-C9E5-3F44-A496E9F12046}" name="Jan Komtebedde" initials="JK" userId="S::jkomtebedde@corviamedical.com::9e7c3dd3-9c28-47e7-915e-f48d82733789" providerId="AD"/>
  <p188:author id="{D533EB79-B4FD-0E0E-04CC-06265772F34D}" name="Javier Echenique" initials="JE" userId="S::jechenique@corviamedical.com::2d9c95b8-6d6e-4752-9573-f8a715acc778" providerId="AD"/>
  <p188:author id="{417A5892-A7EB-6468-AF24-B70EBFA0DD2C}" name="Lisa Ensz" initials="LE" userId="S-1-5-21-3536582206-1518604087-486510307-1661" providerId="AD"/>
  <p188:author id="{EBB2EFA9-7BF9-DB47-95AC-FC2DCBFE3664}" name="Javier Echenique" initials="JE" userId="2cbaf438cfd02aa9" providerId="Windows Live"/>
  <p188:author id="{8354D3CF-6E3F-5C78-22DB-0C964EC0EF76}" name="Stan Kyi" initials="SK" userId="S-1-5-21-3536582206-1518604087-486510307-1316" providerId="AD"/>
  <p188:author id="{57BD5ED1-DA3D-65B0-5540-12BF2CE7E1CE}" name="Lisa Ensz" initials="LE" userId="S::lensz@corviamedical.com::7ad7a527-9390-4707-9a20-83451378fc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F4F"/>
    <a:srgbClr val="CAE7EE"/>
    <a:srgbClr val="65A1B8"/>
    <a:srgbClr val="000000"/>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38FA2-18CA-418A-97EF-CD87523E54D7}" v="468" dt="2025-01-16T23:19:08.0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5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kumimoji="0" lang="en-US" altLang="en-US" sz="1600" b="1" i="0" u="none" strike="noStrike" kern="1200" cap="none" spc="0" normalizeH="0" baseline="0" noProof="0">
                <a:ln>
                  <a:noFill/>
                </a:ln>
                <a:solidFill>
                  <a:srgbClr val="173B68"/>
                </a:solidFill>
                <a:effectLst/>
                <a:uLnTx/>
                <a:uFillTx/>
                <a:latin typeface="Corbel" panose="020B0503020204020204" pitchFamily="34" charset="0"/>
              </a:rPr>
              <a:t>% of patients with a</a:t>
            </a:r>
            <a:br>
              <a:rPr kumimoji="0" lang="en-US" altLang="en-US" sz="1600" b="1" i="0" u="none" strike="noStrike" kern="1200" cap="none" spc="0" normalizeH="0" baseline="0" noProof="0">
                <a:ln>
                  <a:noFill/>
                </a:ln>
                <a:solidFill>
                  <a:srgbClr val="173B68"/>
                </a:solidFill>
                <a:effectLst/>
                <a:uLnTx/>
                <a:uFillTx/>
                <a:latin typeface="Corbel" panose="020B0503020204020204" pitchFamily="34" charset="0"/>
              </a:rPr>
            </a:br>
            <a:r>
              <a:rPr kumimoji="0" lang="en-US" altLang="en-US" sz="1600" b="1" i="0" u="none" strike="noStrike" kern="1200" cap="none" spc="0" normalizeH="0" baseline="0" noProof="0">
                <a:ln>
                  <a:noFill/>
                </a:ln>
                <a:solidFill>
                  <a:srgbClr val="173B68"/>
                </a:solidFill>
                <a:effectLst/>
                <a:uLnTx/>
                <a:uFillTx/>
                <a:latin typeface="Corbel" panose="020B0503020204020204" pitchFamily="34" charset="0"/>
              </a:rPr>
              <a:t>HF hospitalization</a:t>
            </a:r>
            <a:endParaRPr kumimoji="0" lang="en-US" altLang="en-US" sz="1600" b="0" i="0" u="none" strike="noStrike" kern="1200" cap="none" spc="0" normalizeH="0" baseline="0" noProof="0">
              <a:ln>
                <a:noFill/>
              </a:ln>
              <a:solidFill>
                <a:srgbClr val="173B68"/>
              </a:solidFill>
              <a:effectLst/>
              <a:uLnTx/>
              <a:uFillTx/>
              <a:latin typeface="Corbel" panose="020B0503020204020204" pitchFamily="34" charset="0"/>
            </a:endParaRP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ltLang="en-US"/>
        </a:p>
      </c:txPr>
    </c:title>
    <c:autoTitleDeleted val="0"/>
    <c:plotArea>
      <c:layout>
        <c:manualLayout>
          <c:layoutTarget val="inner"/>
          <c:xMode val="edge"/>
          <c:yMode val="edge"/>
          <c:x val="0.15854646292951369"/>
          <c:y val="0.16114229763066315"/>
          <c:w val="0.80824145357834221"/>
          <c:h val="0.67574272106422728"/>
        </c:manualLayout>
      </c:layout>
      <c:barChart>
        <c:barDir val="col"/>
        <c:grouping val="clustered"/>
        <c:varyColors val="0"/>
        <c:ser>
          <c:idx val="0"/>
          <c:order val="0"/>
          <c:tx>
            <c:strRef>
              <c:f>Sheet1!$B$1</c:f>
              <c:strCache>
                <c:ptCount val="1"/>
                <c:pt idx="0">
                  <c:v>Corvia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Sheet1!$A$2:$A$4</c:f>
              <c:strCache>
                <c:ptCount val="1"/>
                <c:pt idx="0">
                  <c:v>3 Years</c:v>
                </c:pt>
              </c:strCache>
              <c:extLst/>
            </c:strRef>
          </c:cat>
          <c:val>
            <c:numRef>
              <c:f>Sheet1!$B$2:$B$4</c:f>
              <c:numCache>
                <c:formatCode>0%</c:formatCode>
                <c:ptCount val="1"/>
                <c:pt idx="0">
                  <c:v>0.1069</c:v>
                </c:pt>
              </c:numCache>
              <c:extLst/>
            </c:numRef>
          </c:val>
          <c:extLst>
            <c:ext xmlns:c16="http://schemas.microsoft.com/office/drawing/2014/chart" uri="{C3380CC4-5D6E-409C-BE32-E72D297353CC}">
              <c16:uniqueId val="{00000002-775F-4B90-BFD2-DD04AC3457B8}"/>
            </c:ext>
          </c:extLst>
        </c:ser>
        <c:ser>
          <c:idx val="1"/>
          <c:order val="1"/>
          <c:tx>
            <c:strRef>
              <c:f>Sheet1!$C$1</c:f>
              <c:strCache>
                <c:ptCount val="1"/>
                <c:pt idx="0">
                  <c:v>Sham</c:v>
                </c:pt>
              </c:strCache>
            </c:strRef>
          </c:tx>
          <c:spPr>
            <a:solidFill>
              <a:srgbClr val="193B6B"/>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Sheet1!$A$2:$A$4</c:f>
              <c:strCache>
                <c:ptCount val="1"/>
                <c:pt idx="0">
                  <c:v>3 Years</c:v>
                </c:pt>
              </c:strCache>
              <c:extLst/>
            </c:strRef>
          </c:cat>
          <c:val>
            <c:numRef>
              <c:f>Sheet1!$C$2:$C$4</c:f>
              <c:numCache>
                <c:formatCode>0%</c:formatCode>
                <c:ptCount val="1"/>
                <c:pt idx="0">
                  <c:v>0.215</c:v>
                </c:pt>
              </c:numCache>
              <c:extLst/>
            </c:numRef>
          </c:val>
          <c:extLst>
            <c:ext xmlns:c16="http://schemas.microsoft.com/office/drawing/2014/chart" uri="{C3380CC4-5D6E-409C-BE32-E72D297353CC}">
              <c16:uniqueId val="{00000003-775F-4B90-BFD2-DD04AC3457B8}"/>
            </c:ext>
          </c:extLst>
        </c:ser>
        <c:dLbls>
          <c:showLegendKey val="0"/>
          <c:showVal val="0"/>
          <c:showCatName val="0"/>
          <c:showSerName val="0"/>
          <c:showPercent val="0"/>
          <c:showBubbleSize val="0"/>
        </c:dLbls>
        <c:gapWidth val="90"/>
        <c:overlap val="-5"/>
        <c:axId val="1199626512"/>
        <c:axId val="1199631504"/>
      </c:barChart>
      <c:catAx>
        <c:axId val="11996265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99631504"/>
        <c:crosses val="autoZero"/>
        <c:auto val="1"/>
        <c:lblAlgn val="ctr"/>
        <c:lblOffset val="100"/>
        <c:noMultiLvlLbl val="0"/>
      </c:catAx>
      <c:valAx>
        <c:axId val="1199631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99626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a:t>Placebo-corrected KCCQ</a:t>
            </a:r>
            <a:r>
              <a:rPr lang="en-US" b="1" baseline="30000"/>
              <a:t>1-6</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KCCQ improvement over placebo</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fld id="{0B1FDAEA-F406-4F31-A5AD-F7E61CE98567}" type="CELLRANGE">
                      <a:rPr lang="en-US"/>
                      <a:pPr/>
                      <a:t>[CELLRANGE]</a:t>
                    </a:fld>
                    <a:endParaRPr lang="en-US"/>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8CC-4880-A4EE-78C3EDEC3E82}"/>
                </c:ext>
              </c:extLst>
            </c:dLbl>
            <c:dLbl>
              <c:idx val="1"/>
              <c:layout>
                <c:manualLayout>
                  <c:x val="6.9005175388154108E-3"/>
                  <c:y val="5.6437383500686472E-2"/>
                </c:manualLayout>
              </c:layout>
              <c:tx>
                <c:rich>
                  <a:bodyPr/>
                  <a:lstStyle/>
                  <a:p>
                    <a:fld id="{9B5C9362-7929-4097-989E-C7340B7E84E3}" type="CELLRANGE">
                      <a:rPr lang="en-US"/>
                      <a:pPr/>
                      <a:t>[CELLRANGE]</a:t>
                    </a:fld>
                    <a:endParaRPr lang="en-US"/>
                  </a:p>
                </c:rich>
              </c:tx>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78CC-4880-A4EE-78C3EDEC3E82}"/>
                </c:ext>
              </c:extLst>
            </c:dLbl>
            <c:dLbl>
              <c:idx val="2"/>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fld id="{C153E70D-A10D-4960-B07E-05A5C3D22EB8}" type="CELLRANGE">
                      <a:rPr lang="en-US"/>
                      <a:pPr>
                        <a:defRPr b="1"/>
                      </a:pPr>
                      <a:t>[CELLRANGE]</a:t>
                    </a:fld>
                    <a:endParaRPr lang="en-US"/>
                  </a:p>
                </c:rich>
              </c:tx>
              <c:spPr>
                <a:solidFill>
                  <a:srgbClr val="97CFD7"/>
                </a:solidFill>
                <a:ln>
                  <a:solidFill>
                    <a:srgbClr val="173B68">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dlblFieldTable/>
                  <c15:xForSave val="1"/>
                  <c15:showDataLabelsRange val="1"/>
                </c:ext>
                <c:ext xmlns:c16="http://schemas.microsoft.com/office/drawing/2014/chart" uri="{C3380CC4-5D6E-409C-BE32-E72D297353CC}">
                  <c16:uniqueId val="{00000008-78CC-4880-A4EE-78C3EDEC3E82}"/>
                </c:ext>
              </c:extLst>
            </c:dLbl>
            <c:dLbl>
              <c:idx val="3"/>
              <c:layout>
                <c:manualLayout>
                  <c:x val="-0.13285001266334762"/>
                  <c:y val="4.0917214135209309E-2"/>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E50AD94D-7B74-46FC-9106-1F6FA848937E}" type="CELLRANGE">
                      <a:rPr lang="en-US"/>
                      <a:pPr>
                        <a:defRPr/>
                      </a:pPr>
                      <a:t>[CELLRANGE]</a:t>
                    </a:fld>
                    <a:endParaRPr lang="en-US"/>
                  </a:p>
                </c:rich>
              </c:tx>
              <c:spPr>
                <a:solidFill>
                  <a:srgbClr val="FFFFFF"/>
                </a:solidFill>
                <a:ln>
                  <a:solidFill>
                    <a:srgbClr val="173B68">
                      <a:lumMod val="25000"/>
                      <a:lumOff val="75000"/>
                    </a:srgb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24273599376273519"/>
                      <c:h val="4.9480476109322317E-2"/>
                    </c:manualLayout>
                  </c15:layout>
                  <c15:dlblFieldTable/>
                  <c15:showDataLabelsRange val="1"/>
                </c:ext>
                <c:ext xmlns:c16="http://schemas.microsoft.com/office/drawing/2014/chart" uri="{C3380CC4-5D6E-409C-BE32-E72D297353CC}">
                  <c16:uniqueId val="{00000004-78CC-4880-A4EE-78C3EDEC3E82}"/>
                </c:ext>
              </c:extLst>
            </c:dLbl>
            <c:dLbl>
              <c:idx val="4"/>
              <c:layout>
                <c:manualLayout>
                  <c:x val="-0.30837890338545104"/>
                  <c:y val="5.0793645150617822E-2"/>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7AC52500-36C7-4EE0-A030-EFA7CB118D57}" type="CELLRANGE">
                      <a:rPr lang="en-US"/>
                      <a:pPr>
                        <a:defRPr/>
                      </a:pPr>
                      <a:t>[CELLRANGE]</a:t>
                    </a:fld>
                    <a:endParaRPr lang="en-US"/>
                  </a:p>
                </c:rich>
              </c:tx>
              <c:spPr>
                <a:solidFill>
                  <a:srgbClr val="FFFFFF"/>
                </a:solidFill>
                <a:ln>
                  <a:solidFill>
                    <a:srgbClr val="173B68">
                      <a:lumMod val="25000"/>
                      <a:lumOff val="75000"/>
                    </a:srgb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22108219191921652"/>
                      <c:h val="5.2302345284356649E-2"/>
                    </c:manualLayout>
                  </c15:layout>
                  <c15:dlblFieldTable/>
                  <c15:showDataLabelsRange val="1"/>
                </c:ext>
                <c:ext xmlns:c16="http://schemas.microsoft.com/office/drawing/2014/chart" uri="{C3380CC4-5D6E-409C-BE32-E72D297353CC}">
                  <c16:uniqueId val="{00000001-78CC-4880-A4EE-78C3EDEC3E82}"/>
                </c:ext>
              </c:extLst>
            </c:dLbl>
            <c:dLbl>
              <c:idx val="5"/>
              <c:tx>
                <c:rich>
                  <a:bodyPr/>
                  <a:lstStyle/>
                  <a:p>
                    <a:fld id="{D8352B24-CD5E-4699-A88D-B96752A42AE4}" type="CELLRANGE">
                      <a:rPr lang="en-US"/>
                      <a:pPr/>
                      <a:t>[CELLRANGE]</a:t>
                    </a:fld>
                    <a:endParaRPr lang="en-US"/>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8CC-4880-A4EE-78C3EDEC3E82}"/>
                </c:ext>
              </c:extLst>
            </c:dLbl>
            <c:dLbl>
              <c:idx val="6"/>
              <c:tx>
                <c:rich>
                  <a:bodyPr/>
                  <a:lstStyle/>
                  <a:p>
                    <a:fld id="{A55A38B5-EE6C-46A6-8F15-7633F7588F23}" type="CELLRANGE">
                      <a:rPr lang="en-US"/>
                      <a:pPr/>
                      <a:t>[CELLRANGE]</a:t>
                    </a:fld>
                    <a:endParaRPr lang="en-US"/>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78CC-4880-A4EE-78C3EDEC3E82}"/>
                </c:ext>
              </c:extLst>
            </c:dLbl>
            <c:dLbl>
              <c:idx val="7"/>
              <c:tx>
                <c:rich>
                  <a:bodyPr/>
                  <a:lstStyle/>
                  <a:p>
                    <a:fld id="{6CFCA304-43B3-41FF-A899-AD2B24FF4D68}" type="CELLRANGE">
                      <a:rPr lang="en-US"/>
                      <a:pPr/>
                      <a:t>[CELLRANGE]</a:t>
                    </a:fld>
                    <a:endParaRPr lang="en-US"/>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78CC-4880-A4EE-78C3EDEC3E82}"/>
                </c:ext>
              </c:extLst>
            </c:dLbl>
            <c:dLbl>
              <c:idx val="8"/>
              <c:layout>
                <c:manualLayout>
                  <c:x val="-1.4951121334100058E-2"/>
                  <c:y val="6.7724860200823869E-2"/>
                </c:manualLayout>
              </c:layout>
              <c:tx>
                <c:rich>
                  <a:bodyPr/>
                  <a:lstStyle/>
                  <a:p>
                    <a:fld id="{17E9F493-EACA-435E-A83E-985BC22EDBA0}" type="CELLRANGE">
                      <a:rPr lang="en-US"/>
                      <a:pPr/>
                      <a:t>[CELLRANGE]</a:t>
                    </a:fld>
                    <a:endParaRPr lang="en-US"/>
                  </a:p>
                </c:rich>
              </c:tx>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C-78CC-4880-A4EE-78C3EDEC3E82}"/>
                </c:ext>
              </c:extLst>
            </c:dLbl>
            <c:dLbl>
              <c:idx val="9"/>
              <c:layout>
                <c:manualLayout>
                  <c:x val="-1.2650948821161587E-2"/>
                  <c:y val="-0.12134037452647602"/>
                </c:manualLayout>
              </c:layout>
              <c:tx>
                <c:rich>
                  <a:bodyPr/>
                  <a:lstStyle/>
                  <a:p>
                    <a:fld id="{48227A18-C624-47D9-92DD-A21AD512B001}" type="CELLRANGE">
                      <a:rPr lang="en-US"/>
                      <a:pPr/>
                      <a:t>[CELLRANGE]</a:t>
                    </a:fld>
                    <a:endParaRPr lang="en-US"/>
                  </a:p>
                </c:rich>
              </c:tx>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78CC-4880-A4EE-78C3EDEC3E82}"/>
                </c:ext>
              </c:extLst>
            </c:dLbl>
            <c:dLbl>
              <c:idx val="10"/>
              <c:layout>
                <c:manualLayout>
                  <c:x val="1.2650948821161587E-2"/>
                  <c:y val="-7.9012336900960947E-2"/>
                </c:manualLayout>
              </c:layout>
              <c:tx>
                <c:rich>
                  <a:bodyPr/>
                  <a:lstStyle/>
                  <a:p>
                    <a:fld id="{95346D05-A03E-4619-B6D7-5EEDE7D41F8B}" type="CELLRANGE">
                      <a:rPr lang="en-US"/>
                      <a:pPr/>
                      <a:t>[CELLRANGE]</a:t>
                    </a:fld>
                    <a:endParaRPr lang="en-US"/>
                  </a:p>
                </c:rich>
              </c:tx>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78CC-4880-A4EE-78C3EDEC3E82}"/>
                </c:ext>
              </c:extLst>
            </c:dLbl>
            <c:spPr>
              <a:solidFill>
                <a:srgbClr val="FFFFFF"/>
              </a:solidFill>
              <a:ln>
                <a:solidFill>
                  <a:srgbClr val="173B68">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xVal>
            <c:numRef>
              <c:f>Sheet1!$A$2:$A$12</c:f>
              <c:numCache>
                <c:formatCode>General</c:formatCode>
                <c:ptCount val="11"/>
                <c:pt idx="0">
                  <c:v>47</c:v>
                </c:pt>
                <c:pt idx="1">
                  <c:v>47</c:v>
                </c:pt>
                <c:pt idx="2">
                  <c:v>47</c:v>
                </c:pt>
                <c:pt idx="3">
                  <c:v>68.900000000000006</c:v>
                </c:pt>
                <c:pt idx="4">
                  <c:v>66</c:v>
                </c:pt>
                <c:pt idx="5">
                  <c:v>54</c:v>
                </c:pt>
                <c:pt idx="6">
                  <c:v>54</c:v>
                </c:pt>
                <c:pt idx="7">
                  <c:v>55</c:v>
                </c:pt>
                <c:pt idx="8">
                  <c:v>75</c:v>
                </c:pt>
                <c:pt idx="9">
                  <c:v>75</c:v>
                </c:pt>
                <c:pt idx="10">
                  <c:v>75</c:v>
                </c:pt>
              </c:numCache>
            </c:numRef>
          </c:xVal>
          <c:yVal>
            <c:numRef>
              <c:f>Sheet1!$B$2:$B$12</c:f>
              <c:numCache>
                <c:formatCode>General</c:formatCode>
                <c:ptCount val="11"/>
                <c:pt idx="0">
                  <c:v>5.5</c:v>
                </c:pt>
                <c:pt idx="1">
                  <c:v>4.5999999999999996</c:v>
                </c:pt>
                <c:pt idx="2">
                  <c:v>10.3</c:v>
                </c:pt>
                <c:pt idx="3">
                  <c:v>1.6</c:v>
                </c:pt>
                <c:pt idx="4">
                  <c:v>2.1</c:v>
                </c:pt>
                <c:pt idx="5">
                  <c:v>16</c:v>
                </c:pt>
                <c:pt idx="6">
                  <c:v>19.899999999999999</c:v>
                </c:pt>
                <c:pt idx="7">
                  <c:v>11.7</c:v>
                </c:pt>
                <c:pt idx="8">
                  <c:v>2</c:v>
                </c:pt>
                <c:pt idx="9">
                  <c:v>4</c:v>
                </c:pt>
                <c:pt idx="10">
                  <c:v>2</c:v>
                </c:pt>
              </c:numCache>
            </c:numRef>
          </c:yVal>
          <c:smooth val="0"/>
          <c:extLst>
            <c:ext xmlns:c15="http://schemas.microsoft.com/office/drawing/2012/chart" uri="{02D57815-91ED-43cb-92C2-25804820EDAC}">
              <c15:datalabelsRange>
                <c15:f>Sheet1!$E$2:$E$12</c15:f>
                <c15:dlblRangeCache>
                  <c:ptCount val="11"/>
                  <c:pt idx="0">
                    <c:v>Corvia 12m</c:v>
                  </c:pt>
                  <c:pt idx="1">
                    <c:v>Corvia 24m</c:v>
                  </c:pt>
                  <c:pt idx="2">
                    <c:v>Corvia 36m</c:v>
                  </c:pt>
                  <c:pt idx="3">
                    <c:v>Empagliflozin 12m</c:v>
                  </c:pt>
                  <c:pt idx="4">
                    <c:v>Dapagliflozin 8m</c:v>
                  </c:pt>
                  <c:pt idx="5">
                    <c:v>Mitraclip 12m</c:v>
                  </c:pt>
                  <c:pt idx="6">
                    <c:v>Mitraclip 24m</c:v>
                  </c:pt>
                  <c:pt idx="7">
                    <c:v>Triclip 12m</c:v>
                  </c:pt>
                  <c:pt idx="8">
                    <c:v>CRT 12m</c:v>
                  </c:pt>
                  <c:pt idx="9">
                    <c:v>CRT 24m</c:v>
                  </c:pt>
                  <c:pt idx="10">
                    <c:v>CRT 36m</c:v>
                  </c:pt>
                </c15:dlblRangeCache>
              </c15:datalabelsRange>
            </c:ext>
            <c:ext xmlns:c16="http://schemas.microsoft.com/office/drawing/2014/chart" uri="{C3380CC4-5D6E-409C-BE32-E72D297353CC}">
              <c16:uniqueId val="{00000000-78CC-4880-A4EE-78C3EDEC3E82}"/>
            </c:ext>
          </c:extLst>
        </c:ser>
        <c:dLbls>
          <c:showLegendKey val="0"/>
          <c:showVal val="0"/>
          <c:showCatName val="0"/>
          <c:showSerName val="0"/>
          <c:showPercent val="0"/>
          <c:showBubbleSize val="0"/>
        </c:dLbls>
        <c:axId val="1381332511"/>
        <c:axId val="1381306111"/>
      </c:scatterChart>
      <c:valAx>
        <c:axId val="1381332511"/>
        <c:scaling>
          <c:orientation val="minMax"/>
          <c:min val="40"/>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400"/>
                  <a:t>Baseline KCCQ-OSS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81306111"/>
        <c:crosses val="autoZero"/>
        <c:crossBetween val="midCat"/>
      </c:valAx>
      <c:valAx>
        <c:axId val="1381306111"/>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400"/>
                  <a:t>KCCQ</a:t>
                </a:r>
                <a:r>
                  <a:rPr lang="en-US" sz="1400" baseline="0"/>
                  <a:t> improvement over placebo</a:t>
                </a:r>
                <a:endParaRPr lang="en-US" sz="140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81332511"/>
        <c:crosses val="autoZero"/>
        <c:crossBetween val="midCat"/>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a:t>ARR</a:t>
            </a:r>
          </a:p>
        </c:rich>
      </c:tx>
      <c:layout>
        <c:manualLayout>
          <c:xMode val="edge"/>
          <c:yMode val="edge"/>
          <c:x val="0.4277430555555555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634869860017499"/>
          <c:y val="0.18154021718496635"/>
          <c:w val="0.84545685695538053"/>
          <c:h val="0.79819352578129421"/>
        </c:manualLayout>
      </c:layout>
      <c:barChart>
        <c:barDir val="col"/>
        <c:grouping val="clustered"/>
        <c:varyColors val="0"/>
        <c:ser>
          <c:idx val="0"/>
          <c:order val="0"/>
          <c:tx>
            <c:strRef>
              <c:f>Sheet1!$B$1</c:f>
              <c:strCache>
                <c:ptCount val="1"/>
                <c:pt idx="0">
                  <c:v>REDUCE LAP-HF II</c:v>
                </c:pt>
              </c:strCache>
            </c:strRef>
          </c:tx>
          <c:spPr>
            <a:solidFill>
              <a:schemeClr val="accent1"/>
            </a:solidFill>
            <a:ln>
              <a:noFill/>
            </a:ln>
            <a:effectLst/>
          </c:spPr>
          <c:invertIfNegative val="0"/>
          <c:cat>
            <c:strRef>
              <c:f>Sheet1!$A$2:$A$4</c:f>
              <c:strCache>
                <c:ptCount val="3"/>
                <c:pt idx="0">
                  <c:v>1Y</c:v>
                </c:pt>
                <c:pt idx="1">
                  <c:v>2Y</c:v>
                </c:pt>
                <c:pt idx="2">
                  <c:v>3Y</c:v>
                </c:pt>
              </c:strCache>
            </c:strRef>
          </c:cat>
          <c:val>
            <c:numRef>
              <c:f>Sheet1!$B$2:$B$4</c:f>
              <c:numCache>
                <c:formatCode>0.00%</c:formatCode>
                <c:ptCount val="3"/>
                <c:pt idx="0">
                  <c:v>5.7299999999999997E-2</c:v>
                </c:pt>
                <c:pt idx="1">
                  <c:v>6.6900000000000001E-2</c:v>
                </c:pt>
                <c:pt idx="2">
                  <c:v>7.7100000000000002E-2</c:v>
                </c:pt>
              </c:numCache>
            </c:numRef>
          </c:val>
          <c:extLst>
            <c:ext xmlns:c16="http://schemas.microsoft.com/office/drawing/2014/chart" uri="{C3380CC4-5D6E-409C-BE32-E72D297353CC}">
              <c16:uniqueId val="{00000000-2735-45F2-A049-A44562AF9F4B}"/>
            </c:ext>
          </c:extLst>
        </c:ser>
        <c:ser>
          <c:idx val="1"/>
          <c:order val="1"/>
          <c:tx>
            <c:strRef>
              <c:f>Sheet1!$C$1</c:f>
              <c:strCache>
                <c:ptCount val="1"/>
                <c:pt idx="0">
                  <c:v>EMPEROR-Preserved</c:v>
                </c:pt>
              </c:strCache>
            </c:strRef>
          </c:tx>
          <c:spPr>
            <a:noFill/>
            <a:ln>
              <a:noFill/>
            </a:ln>
            <a:effectLst/>
          </c:spPr>
          <c:invertIfNegative val="0"/>
          <c:cat>
            <c:strRef>
              <c:f>Sheet1!$A$2:$A$4</c:f>
              <c:strCache>
                <c:ptCount val="3"/>
                <c:pt idx="0">
                  <c:v>1Y</c:v>
                </c:pt>
                <c:pt idx="1">
                  <c:v>2Y</c:v>
                </c:pt>
                <c:pt idx="2">
                  <c:v>3Y</c:v>
                </c:pt>
              </c:strCache>
            </c:strRef>
          </c:cat>
          <c:val>
            <c:numRef>
              <c:f>Sheet1!$C$2:$C$4</c:f>
              <c:numCache>
                <c:formatCode>0.00%</c:formatCode>
                <c:ptCount val="3"/>
                <c:pt idx="0">
                  <c:v>2.7E-2</c:v>
                </c:pt>
                <c:pt idx="1">
                  <c:v>2.7E-2</c:v>
                </c:pt>
                <c:pt idx="2">
                  <c:v>3.4000000000000002E-2</c:v>
                </c:pt>
              </c:numCache>
            </c:numRef>
          </c:val>
          <c:extLst>
            <c:ext xmlns:c16="http://schemas.microsoft.com/office/drawing/2014/chart" uri="{C3380CC4-5D6E-409C-BE32-E72D297353CC}">
              <c16:uniqueId val="{00000001-2735-45F2-A049-A44562AF9F4B}"/>
            </c:ext>
          </c:extLst>
        </c:ser>
        <c:ser>
          <c:idx val="2"/>
          <c:order val="2"/>
          <c:tx>
            <c:strRef>
              <c:f>Sheet1!$D$1</c:f>
              <c:strCache>
                <c:ptCount val="1"/>
                <c:pt idx="0">
                  <c:v>DELIVER</c:v>
                </c:pt>
              </c:strCache>
            </c:strRef>
          </c:tx>
          <c:spPr>
            <a:noFill/>
            <a:ln>
              <a:noFill/>
            </a:ln>
            <a:effectLst/>
          </c:spPr>
          <c:invertIfNegative val="0"/>
          <c:cat>
            <c:strRef>
              <c:f>Sheet1!$A$2:$A$4</c:f>
              <c:strCache>
                <c:ptCount val="3"/>
                <c:pt idx="0">
                  <c:v>1Y</c:v>
                </c:pt>
                <c:pt idx="1">
                  <c:v>2Y</c:v>
                </c:pt>
                <c:pt idx="2">
                  <c:v>3Y</c:v>
                </c:pt>
              </c:strCache>
            </c:strRef>
          </c:cat>
          <c:val>
            <c:numRef>
              <c:f>Sheet1!$D$2:$D$4</c:f>
              <c:numCache>
                <c:formatCode>0.00%</c:formatCode>
                <c:ptCount val="3"/>
                <c:pt idx="0">
                  <c:v>3.5000000000000003E-2</c:v>
                </c:pt>
                <c:pt idx="1">
                  <c:v>3.6999999999999998E-2</c:v>
                </c:pt>
                <c:pt idx="2">
                  <c:v>3.1E-2</c:v>
                </c:pt>
              </c:numCache>
            </c:numRef>
          </c:val>
          <c:extLst>
            <c:ext xmlns:c16="http://schemas.microsoft.com/office/drawing/2014/chart" uri="{C3380CC4-5D6E-409C-BE32-E72D297353CC}">
              <c16:uniqueId val="{00000002-2735-45F2-A049-A44562AF9F4B}"/>
            </c:ext>
          </c:extLst>
        </c:ser>
        <c:dLbls>
          <c:showLegendKey val="0"/>
          <c:showVal val="0"/>
          <c:showCatName val="0"/>
          <c:showSerName val="0"/>
          <c:showPercent val="0"/>
          <c:showBubbleSize val="0"/>
        </c:dLbls>
        <c:gapWidth val="265"/>
        <c:overlap val="100"/>
        <c:axId val="1024241759"/>
        <c:axId val="1024241343"/>
      </c:barChart>
      <c:catAx>
        <c:axId val="1024241759"/>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24241343"/>
        <c:crosses val="autoZero"/>
        <c:auto val="1"/>
        <c:lblAlgn val="ctr"/>
        <c:lblOffset val="100"/>
        <c:noMultiLvlLbl val="0"/>
      </c:catAx>
      <c:valAx>
        <c:axId val="1024241343"/>
        <c:scaling>
          <c:orientation val="maxMin"/>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24241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a:t>RRR</a:t>
            </a:r>
          </a:p>
        </c:rich>
      </c:tx>
      <c:layout>
        <c:manualLayout>
          <c:xMode val="edge"/>
          <c:yMode val="edge"/>
          <c:x val="0.42522555774278215"/>
          <c:y val="2.7742844366793608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739036526684165"/>
          <c:y val="0.18154021718496635"/>
          <c:w val="0.82441519028871391"/>
          <c:h val="0.79819352578129421"/>
        </c:manualLayout>
      </c:layout>
      <c:barChart>
        <c:barDir val="col"/>
        <c:grouping val="clustered"/>
        <c:varyColors val="0"/>
        <c:ser>
          <c:idx val="0"/>
          <c:order val="0"/>
          <c:tx>
            <c:strRef>
              <c:f>Sheet1!$B$1</c:f>
              <c:strCache>
                <c:ptCount val="1"/>
                <c:pt idx="0">
                  <c:v>REDUCE LAP-HF II</c:v>
                </c:pt>
              </c:strCache>
            </c:strRef>
          </c:tx>
          <c:spPr>
            <a:solidFill>
              <a:schemeClr val="accent1"/>
            </a:solidFill>
            <a:ln>
              <a:noFill/>
            </a:ln>
            <a:effectLst/>
          </c:spPr>
          <c:invertIfNegative val="0"/>
          <c:cat>
            <c:strRef>
              <c:f>Sheet1!$A$2:$A$4</c:f>
              <c:strCache>
                <c:ptCount val="3"/>
                <c:pt idx="0">
                  <c:v>1Y</c:v>
                </c:pt>
                <c:pt idx="1">
                  <c:v>2Y</c:v>
                </c:pt>
                <c:pt idx="2">
                  <c:v>3Y</c:v>
                </c:pt>
              </c:strCache>
            </c:strRef>
          </c:cat>
          <c:val>
            <c:numRef>
              <c:f>Sheet1!$B$2:$B$4</c:f>
              <c:numCache>
                <c:formatCode>0.00%</c:formatCode>
                <c:ptCount val="3"/>
                <c:pt idx="0">
                  <c:v>0.41399999999999998</c:v>
                </c:pt>
                <c:pt idx="1">
                  <c:v>0.34699999999999998</c:v>
                </c:pt>
                <c:pt idx="2">
                  <c:v>0.32800000000000001</c:v>
                </c:pt>
              </c:numCache>
            </c:numRef>
          </c:val>
          <c:extLst>
            <c:ext xmlns:c16="http://schemas.microsoft.com/office/drawing/2014/chart" uri="{C3380CC4-5D6E-409C-BE32-E72D297353CC}">
              <c16:uniqueId val="{00000000-236D-49D2-8DBD-AEBB654C5D21}"/>
            </c:ext>
          </c:extLst>
        </c:ser>
        <c:ser>
          <c:idx val="1"/>
          <c:order val="1"/>
          <c:tx>
            <c:strRef>
              <c:f>Sheet1!$C$1</c:f>
              <c:strCache>
                <c:ptCount val="1"/>
                <c:pt idx="0">
                  <c:v>EMPEROR-Preserved</c:v>
                </c:pt>
              </c:strCache>
            </c:strRef>
          </c:tx>
          <c:spPr>
            <a:noFill/>
            <a:ln>
              <a:noFill/>
            </a:ln>
            <a:effectLst/>
          </c:spPr>
          <c:invertIfNegative val="0"/>
          <c:cat>
            <c:strRef>
              <c:f>Sheet1!$A$2:$A$4</c:f>
              <c:strCache>
                <c:ptCount val="3"/>
                <c:pt idx="0">
                  <c:v>1Y</c:v>
                </c:pt>
                <c:pt idx="1">
                  <c:v>2Y</c:v>
                </c:pt>
                <c:pt idx="2">
                  <c:v>3Y</c:v>
                </c:pt>
              </c:strCache>
            </c:strRef>
          </c:cat>
          <c:val>
            <c:numRef>
              <c:f>Sheet1!$C$2:$C$4</c:f>
              <c:numCache>
                <c:formatCode>0.00%</c:formatCode>
                <c:ptCount val="3"/>
                <c:pt idx="0">
                  <c:v>0.28000000000000003</c:v>
                </c:pt>
                <c:pt idx="1">
                  <c:v>0.18</c:v>
                </c:pt>
                <c:pt idx="2">
                  <c:v>0.16</c:v>
                </c:pt>
              </c:numCache>
            </c:numRef>
          </c:val>
          <c:extLst>
            <c:ext xmlns:c16="http://schemas.microsoft.com/office/drawing/2014/chart" uri="{C3380CC4-5D6E-409C-BE32-E72D297353CC}">
              <c16:uniqueId val="{00000001-236D-49D2-8DBD-AEBB654C5D21}"/>
            </c:ext>
          </c:extLst>
        </c:ser>
        <c:ser>
          <c:idx val="2"/>
          <c:order val="2"/>
          <c:tx>
            <c:strRef>
              <c:f>Sheet1!$D$1</c:f>
              <c:strCache>
                <c:ptCount val="1"/>
                <c:pt idx="0">
                  <c:v>DELIVER</c:v>
                </c:pt>
              </c:strCache>
            </c:strRef>
          </c:tx>
          <c:spPr>
            <a:noFill/>
            <a:ln>
              <a:noFill/>
            </a:ln>
            <a:effectLst/>
          </c:spPr>
          <c:invertIfNegative val="0"/>
          <c:cat>
            <c:strRef>
              <c:f>Sheet1!$A$2:$A$4</c:f>
              <c:strCache>
                <c:ptCount val="3"/>
                <c:pt idx="0">
                  <c:v>1Y</c:v>
                </c:pt>
                <c:pt idx="1">
                  <c:v>2Y</c:v>
                </c:pt>
                <c:pt idx="2">
                  <c:v>3Y</c:v>
                </c:pt>
              </c:strCache>
            </c:strRef>
          </c:cat>
          <c:val>
            <c:numRef>
              <c:f>Sheet1!$D$2:$D$4</c:f>
              <c:numCache>
                <c:formatCode>0.00%</c:formatCode>
                <c:ptCount val="3"/>
                <c:pt idx="0">
                  <c:v>0.32</c:v>
                </c:pt>
                <c:pt idx="1">
                  <c:v>0.21</c:v>
                </c:pt>
                <c:pt idx="2">
                  <c:v>0.13</c:v>
                </c:pt>
              </c:numCache>
            </c:numRef>
          </c:val>
          <c:extLst>
            <c:ext xmlns:c16="http://schemas.microsoft.com/office/drawing/2014/chart" uri="{C3380CC4-5D6E-409C-BE32-E72D297353CC}">
              <c16:uniqueId val="{00000002-236D-49D2-8DBD-AEBB654C5D21}"/>
            </c:ext>
          </c:extLst>
        </c:ser>
        <c:dLbls>
          <c:showLegendKey val="0"/>
          <c:showVal val="0"/>
          <c:showCatName val="0"/>
          <c:showSerName val="0"/>
          <c:showPercent val="0"/>
          <c:showBubbleSize val="0"/>
        </c:dLbls>
        <c:gapWidth val="265"/>
        <c:overlap val="100"/>
        <c:axId val="1024241759"/>
        <c:axId val="1024241343"/>
      </c:barChart>
      <c:catAx>
        <c:axId val="1024241759"/>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24241343"/>
        <c:crosses val="autoZero"/>
        <c:auto val="1"/>
        <c:lblAlgn val="ctr"/>
        <c:lblOffset val="100"/>
        <c:noMultiLvlLbl val="0"/>
      </c:catAx>
      <c:valAx>
        <c:axId val="1024241343"/>
        <c:scaling>
          <c:orientation val="maxMin"/>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24241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a:t>NNT</a:t>
            </a:r>
          </a:p>
        </c:rich>
      </c:tx>
      <c:layout>
        <c:manualLayout>
          <c:xMode val="edge"/>
          <c:yMode val="edge"/>
          <c:x val="0.39992579217046942"/>
          <c:y val="2.7742844366793608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6575869422572179"/>
          <c:y val="0.11854517397930908"/>
          <c:w val="0.8238246391076115"/>
          <c:h val="0.8509376972172179"/>
        </c:manualLayout>
      </c:layout>
      <c:barChart>
        <c:barDir val="bar"/>
        <c:grouping val="clustered"/>
        <c:varyColors val="0"/>
        <c:ser>
          <c:idx val="0"/>
          <c:order val="0"/>
          <c:tx>
            <c:strRef>
              <c:f>Sheet1!$B$1</c:f>
              <c:strCache>
                <c:ptCount val="1"/>
                <c:pt idx="0">
                  <c:v>REDUCE LAP-HF II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1Y</c:v>
                </c:pt>
                <c:pt idx="1">
                  <c:v>2Y</c:v>
                </c:pt>
                <c:pt idx="2">
                  <c:v>3Y</c:v>
                </c:pt>
              </c:strCache>
            </c:strRef>
          </c:cat>
          <c:val>
            <c:numRef>
              <c:f>Sheet1!$B$2:$B$4</c:f>
              <c:numCache>
                <c:formatCode>General</c:formatCode>
                <c:ptCount val="3"/>
                <c:pt idx="0">
                  <c:v>17</c:v>
                </c:pt>
                <c:pt idx="1">
                  <c:v>15</c:v>
                </c:pt>
                <c:pt idx="2">
                  <c:v>13</c:v>
                </c:pt>
              </c:numCache>
            </c:numRef>
          </c:val>
          <c:extLst>
            <c:ext xmlns:c16="http://schemas.microsoft.com/office/drawing/2014/chart" uri="{C3380CC4-5D6E-409C-BE32-E72D297353CC}">
              <c16:uniqueId val="{00000000-B384-4DEE-9272-E4FD7AB24F1E}"/>
            </c:ext>
          </c:extLst>
        </c:ser>
        <c:ser>
          <c:idx val="1"/>
          <c:order val="1"/>
          <c:tx>
            <c:strRef>
              <c:f>Sheet1!$C$1</c:f>
              <c:strCache>
                <c:ptCount val="1"/>
                <c:pt idx="0">
                  <c:v>EMPEROR-Preserved</c:v>
                </c:pt>
              </c:strCache>
            </c:strRef>
          </c:tx>
          <c:spPr>
            <a:noFill/>
            <a:ln>
              <a:noFill/>
            </a:ln>
            <a:effectLst/>
          </c:spPr>
          <c:invertIfNegative val="0"/>
          <c:cat>
            <c:strRef>
              <c:f>Sheet1!$A$2:$A$4</c:f>
              <c:strCache>
                <c:ptCount val="3"/>
                <c:pt idx="0">
                  <c:v>1Y</c:v>
                </c:pt>
                <c:pt idx="1">
                  <c:v>2Y</c:v>
                </c:pt>
                <c:pt idx="2">
                  <c:v>3Y</c:v>
                </c:pt>
              </c:strCache>
            </c:strRef>
          </c:cat>
          <c:val>
            <c:numRef>
              <c:f>Sheet1!$C$2:$C$4</c:f>
              <c:numCache>
                <c:formatCode>General</c:formatCode>
                <c:ptCount val="3"/>
                <c:pt idx="0">
                  <c:v>37</c:v>
                </c:pt>
                <c:pt idx="1">
                  <c:v>37</c:v>
                </c:pt>
                <c:pt idx="2">
                  <c:v>29</c:v>
                </c:pt>
              </c:numCache>
            </c:numRef>
          </c:val>
          <c:extLst>
            <c:ext xmlns:c16="http://schemas.microsoft.com/office/drawing/2014/chart" uri="{C3380CC4-5D6E-409C-BE32-E72D297353CC}">
              <c16:uniqueId val="{00000001-B384-4DEE-9272-E4FD7AB24F1E}"/>
            </c:ext>
          </c:extLst>
        </c:ser>
        <c:ser>
          <c:idx val="2"/>
          <c:order val="2"/>
          <c:tx>
            <c:strRef>
              <c:f>Sheet1!$D$1</c:f>
              <c:strCache>
                <c:ptCount val="1"/>
                <c:pt idx="0">
                  <c:v>DELIVER</c:v>
                </c:pt>
              </c:strCache>
            </c:strRef>
          </c:tx>
          <c:spPr>
            <a:noFill/>
            <a:ln>
              <a:noFill/>
            </a:ln>
            <a:effectLst/>
          </c:spPr>
          <c:invertIfNegative val="0"/>
          <c:cat>
            <c:strRef>
              <c:f>Sheet1!$A$2:$A$4</c:f>
              <c:strCache>
                <c:ptCount val="3"/>
                <c:pt idx="0">
                  <c:v>1Y</c:v>
                </c:pt>
                <c:pt idx="1">
                  <c:v>2Y</c:v>
                </c:pt>
                <c:pt idx="2">
                  <c:v>3Y</c:v>
                </c:pt>
              </c:strCache>
            </c:strRef>
          </c:cat>
          <c:val>
            <c:numRef>
              <c:f>Sheet1!$D$2:$D$4</c:f>
              <c:numCache>
                <c:formatCode>General</c:formatCode>
                <c:ptCount val="3"/>
                <c:pt idx="0">
                  <c:v>28</c:v>
                </c:pt>
                <c:pt idx="1">
                  <c:v>27</c:v>
                </c:pt>
                <c:pt idx="2">
                  <c:v>32</c:v>
                </c:pt>
              </c:numCache>
            </c:numRef>
          </c:val>
          <c:extLst>
            <c:ext xmlns:c16="http://schemas.microsoft.com/office/drawing/2014/chart" uri="{C3380CC4-5D6E-409C-BE32-E72D297353CC}">
              <c16:uniqueId val="{00000002-B384-4DEE-9272-E4FD7AB24F1E}"/>
            </c:ext>
          </c:extLst>
        </c:ser>
        <c:dLbls>
          <c:showLegendKey val="0"/>
          <c:showVal val="0"/>
          <c:showCatName val="0"/>
          <c:showSerName val="0"/>
          <c:showPercent val="0"/>
          <c:showBubbleSize val="0"/>
        </c:dLbls>
        <c:gapWidth val="265"/>
        <c:overlap val="100"/>
        <c:axId val="1024241759"/>
        <c:axId val="1024241343"/>
      </c:barChart>
      <c:catAx>
        <c:axId val="10242417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24241343"/>
        <c:crosses val="autoZero"/>
        <c:auto val="1"/>
        <c:lblAlgn val="ctr"/>
        <c:lblOffset val="100"/>
        <c:noMultiLvlLbl val="0"/>
      </c:catAx>
      <c:valAx>
        <c:axId val="1024241343"/>
        <c:scaling>
          <c:orientation val="minMax"/>
          <c:max val="20"/>
        </c:scaling>
        <c:delete val="1"/>
        <c:axPos val="b"/>
        <c:numFmt formatCode="General" sourceLinked="0"/>
        <c:majorTickMark val="out"/>
        <c:minorTickMark val="none"/>
        <c:tickLblPos val="nextTo"/>
        <c:crossAx val="1024241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a:noFill/>
    </a:ln>
    <a:effectLst/>
  </c:spPr>
  <c:txPr>
    <a:bodyPr/>
    <a:lstStyle/>
    <a:p>
      <a:pPr>
        <a:defRPr>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b="1"/>
              <a:t>3Y absolute risk reduction (ARR) comparison across HF therapy trials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REDUCE LAP-HF II</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3Y</c:v>
                </c:pt>
              </c:strCache>
              <c:extLst/>
            </c:strRef>
          </c:cat>
          <c:val>
            <c:numRef>
              <c:f>Sheet1!$B$2:$B$4</c:f>
              <c:numCache>
                <c:formatCode>0.00%</c:formatCode>
                <c:ptCount val="1"/>
                <c:pt idx="0">
                  <c:v>7.7100000000000002E-2</c:v>
                </c:pt>
              </c:numCache>
              <c:extLst/>
            </c:numRef>
          </c:val>
          <c:extLst>
            <c:ext xmlns:c16="http://schemas.microsoft.com/office/drawing/2014/chart" uri="{C3380CC4-5D6E-409C-BE32-E72D297353CC}">
              <c16:uniqueId val="{00000000-2735-45F2-A049-A44562AF9F4B}"/>
            </c:ext>
          </c:extLst>
        </c:ser>
        <c:ser>
          <c:idx val="1"/>
          <c:order val="1"/>
          <c:tx>
            <c:strRef>
              <c:f>Sheet1!$C$1</c:f>
              <c:strCache>
                <c:ptCount val="1"/>
                <c:pt idx="0">
                  <c:v>EMPEROR-Preserved</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3Y</c:v>
                </c:pt>
              </c:strCache>
              <c:extLst/>
            </c:strRef>
          </c:cat>
          <c:val>
            <c:numRef>
              <c:f>Sheet1!$C$2:$C$4</c:f>
              <c:numCache>
                <c:formatCode>0.00%</c:formatCode>
                <c:ptCount val="1"/>
                <c:pt idx="0">
                  <c:v>3.4000000000000002E-2</c:v>
                </c:pt>
              </c:numCache>
              <c:extLst/>
            </c:numRef>
          </c:val>
          <c:extLst>
            <c:ext xmlns:c16="http://schemas.microsoft.com/office/drawing/2014/chart" uri="{C3380CC4-5D6E-409C-BE32-E72D297353CC}">
              <c16:uniqueId val="{00000001-2735-45F2-A049-A44562AF9F4B}"/>
            </c:ext>
          </c:extLst>
        </c:ser>
        <c:ser>
          <c:idx val="2"/>
          <c:order val="2"/>
          <c:tx>
            <c:strRef>
              <c:f>Sheet1!$D$1</c:f>
              <c:strCache>
                <c:ptCount val="1"/>
                <c:pt idx="0">
                  <c:v>DELIVER</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3Y</c:v>
                </c:pt>
              </c:strCache>
              <c:extLst/>
            </c:strRef>
          </c:cat>
          <c:val>
            <c:numRef>
              <c:f>Sheet1!$D$2:$D$4</c:f>
              <c:numCache>
                <c:formatCode>0.00%</c:formatCode>
                <c:ptCount val="1"/>
                <c:pt idx="0">
                  <c:v>3.1E-2</c:v>
                </c:pt>
              </c:numCache>
              <c:extLst/>
            </c:numRef>
          </c:val>
          <c:extLst>
            <c:ext xmlns:c16="http://schemas.microsoft.com/office/drawing/2014/chart" uri="{C3380CC4-5D6E-409C-BE32-E72D297353CC}">
              <c16:uniqueId val="{00000002-2735-45F2-A049-A44562AF9F4B}"/>
            </c:ext>
          </c:extLst>
        </c:ser>
        <c:dLbls>
          <c:showLegendKey val="0"/>
          <c:showVal val="0"/>
          <c:showCatName val="0"/>
          <c:showSerName val="0"/>
          <c:showPercent val="0"/>
          <c:showBubbleSize val="0"/>
        </c:dLbls>
        <c:gapWidth val="50"/>
        <c:overlap val="-15"/>
        <c:axId val="1024241759"/>
        <c:axId val="1024241343"/>
      </c:barChart>
      <c:catAx>
        <c:axId val="1024241759"/>
        <c:scaling>
          <c:orientation val="minMax"/>
        </c:scaling>
        <c:delete val="1"/>
        <c:axPos val="t"/>
        <c:numFmt formatCode="General" sourceLinked="1"/>
        <c:majorTickMark val="none"/>
        <c:minorTickMark val="none"/>
        <c:tickLblPos val="nextTo"/>
        <c:crossAx val="1024241343"/>
        <c:crosses val="autoZero"/>
        <c:auto val="1"/>
        <c:lblAlgn val="ctr"/>
        <c:lblOffset val="100"/>
        <c:noMultiLvlLbl val="0"/>
      </c:catAx>
      <c:valAx>
        <c:axId val="1024241343"/>
        <c:scaling>
          <c:orientation val="maxMin"/>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24241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b="1"/>
              <a:t>Number of patients needed to treat (NNT) to prevent a HF event @ 3Y across HF therapy trials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2"/>
          <c:order val="0"/>
          <c:tx>
            <c:strRef>
              <c:f>Sheet1!$D$1</c:f>
              <c:strCache>
                <c:ptCount val="1"/>
                <c:pt idx="0">
                  <c:v>DELIVER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3Y</c:v>
                </c:pt>
              </c:strCache>
              <c:extLst/>
            </c:strRef>
          </c:cat>
          <c:val>
            <c:numRef>
              <c:f>Sheet1!$D$2:$D$4</c:f>
              <c:numCache>
                <c:formatCode>General</c:formatCode>
                <c:ptCount val="1"/>
                <c:pt idx="0">
                  <c:v>32</c:v>
                </c:pt>
              </c:numCache>
              <c:extLst/>
            </c:numRef>
          </c:val>
          <c:extLst>
            <c:ext xmlns:c16="http://schemas.microsoft.com/office/drawing/2014/chart" uri="{C3380CC4-5D6E-409C-BE32-E72D297353CC}">
              <c16:uniqueId val="{00000002-B384-4DEE-9272-E4FD7AB24F1E}"/>
            </c:ext>
          </c:extLst>
        </c:ser>
        <c:ser>
          <c:idx val="1"/>
          <c:order val="1"/>
          <c:tx>
            <c:strRef>
              <c:f>Sheet1!$C$1</c:f>
              <c:strCache>
                <c:ptCount val="1"/>
                <c:pt idx="0">
                  <c:v>EMPEROR-Preserved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3Y</c:v>
                </c:pt>
              </c:strCache>
              <c:extLst/>
            </c:strRef>
          </c:cat>
          <c:val>
            <c:numRef>
              <c:f>Sheet1!$C$2:$C$4</c:f>
              <c:numCache>
                <c:formatCode>General</c:formatCode>
                <c:ptCount val="1"/>
                <c:pt idx="0">
                  <c:v>29</c:v>
                </c:pt>
              </c:numCache>
              <c:extLst/>
            </c:numRef>
          </c:val>
          <c:extLst>
            <c:ext xmlns:c16="http://schemas.microsoft.com/office/drawing/2014/chart" uri="{C3380CC4-5D6E-409C-BE32-E72D297353CC}">
              <c16:uniqueId val="{00000001-B384-4DEE-9272-E4FD7AB24F1E}"/>
            </c:ext>
          </c:extLst>
        </c:ser>
        <c:ser>
          <c:idx val="0"/>
          <c:order val="2"/>
          <c:tx>
            <c:strRef>
              <c:f>Sheet1!$B$1</c:f>
              <c:strCache>
                <c:ptCount val="1"/>
                <c:pt idx="0">
                  <c:v>REDUCE LAP-HF II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3Y</c:v>
                </c:pt>
              </c:strCache>
              <c:extLst/>
            </c:strRef>
          </c:cat>
          <c:val>
            <c:numRef>
              <c:f>Sheet1!$B$2:$B$4</c:f>
              <c:numCache>
                <c:formatCode>General</c:formatCode>
                <c:ptCount val="1"/>
                <c:pt idx="0">
                  <c:v>13</c:v>
                </c:pt>
              </c:numCache>
              <c:extLst/>
            </c:numRef>
          </c:val>
          <c:extLst>
            <c:ext xmlns:c16="http://schemas.microsoft.com/office/drawing/2014/chart" uri="{C3380CC4-5D6E-409C-BE32-E72D297353CC}">
              <c16:uniqueId val="{00000000-B384-4DEE-9272-E4FD7AB24F1E}"/>
            </c:ext>
          </c:extLst>
        </c:ser>
        <c:dLbls>
          <c:dLblPos val="outEnd"/>
          <c:showLegendKey val="0"/>
          <c:showVal val="1"/>
          <c:showCatName val="0"/>
          <c:showSerName val="0"/>
          <c:showPercent val="0"/>
          <c:showBubbleSize val="0"/>
        </c:dLbls>
        <c:gapWidth val="50"/>
        <c:overlap val="-50"/>
        <c:axId val="1024241759"/>
        <c:axId val="1024241343"/>
      </c:barChart>
      <c:catAx>
        <c:axId val="1024241759"/>
        <c:scaling>
          <c:orientation val="minMax"/>
        </c:scaling>
        <c:delete val="1"/>
        <c:axPos val="l"/>
        <c:numFmt formatCode="General" sourceLinked="1"/>
        <c:majorTickMark val="none"/>
        <c:minorTickMark val="none"/>
        <c:tickLblPos val="nextTo"/>
        <c:crossAx val="1024241343"/>
        <c:crosses val="autoZero"/>
        <c:auto val="1"/>
        <c:lblAlgn val="ctr"/>
        <c:lblOffset val="100"/>
        <c:noMultiLvlLbl val="0"/>
      </c:catAx>
      <c:valAx>
        <c:axId val="1024241343"/>
        <c:scaling>
          <c:orientation val="minMax"/>
          <c:max val="35"/>
          <c:min val="0"/>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24241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495897324245"/>
          <c:y val="5.4889141222648742E-2"/>
          <c:w val="0.63524220847107526"/>
          <c:h val="0.91018140527202929"/>
        </c:manualLayout>
      </c:layout>
      <c:barChart>
        <c:barDir val="bar"/>
        <c:grouping val="clustered"/>
        <c:varyColors val="0"/>
        <c:ser>
          <c:idx val="0"/>
          <c:order val="0"/>
          <c:tx>
            <c:strRef>
              <c:f>Sheet1!$B$1</c:f>
              <c:strCache>
                <c:ptCount val="1"/>
                <c:pt idx="0">
                  <c:v>Corvia</c:v>
                </c:pt>
              </c:strCache>
            </c:strRef>
          </c:tx>
          <c:spPr>
            <a:solidFill>
              <a:schemeClr val="accent2"/>
            </a:solidFill>
            <a:ln>
              <a:noFill/>
            </a:ln>
            <a:effectLst/>
          </c:spPr>
          <c:invertIfNegative val="0"/>
          <c:cat>
            <c:strRef>
              <c:f>Sheet1!$A$2:$A$11</c:f>
              <c:strCache>
                <c:ptCount val="9"/>
                <c:pt idx="0">
                  <c:v>Physical Limitation Score</c:v>
                </c:pt>
                <c:pt idx="1">
                  <c:v>Symptom Stability Score</c:v>
                </c:pt>
                <c:pt idx="2">
                  <c:v>Symptom Frequency Score</c:v>
                </c:pt>
                <c:pt idx="3">
                  <c:v>Symptom Burden Score</c:v>
                </c:pt>
                <c:pt idx="4">
                  <c:v>Total Symptom Score</c:v>
                </c:pt>
                <c:pt idx="5">
                  <c:v>Self-Efficacy Score</c:v>
                </c:pt>
                <c:pt idx="6">
                  <c:v>Quality of Life Score</c:v>
                </c:pt>
                <c:pt idx="7">
                  <c:v>Social Limitation Score</c:v>
                </c:pt>
                <c:pt idx="8">
                  <c:v>Clinical Summary Score</c:v>
                </c:pt>
              </c:strCache>
              <c:extLst/>
            </c:strRef>
          </c:cat>
          <c:val>
            <c:numRef>
              <c:f>Sheet1!$B$2:$B$11</c:f>
              <c:numCache>
                <c:formatCode>General</c:formatCode>
                <c:ptCount val="9"/>
                <c:pt idx="0">
                  <c:v>12.41</c:v>
                </c:pt>
                <c:pt idx="1">
                  <c:v>12.7</c:v>
                </c:pt>
                <c:pt idx="2">
                  <c:v>14.62</c:v>
                </c:pt>
                <c:pt idx="3">
                  <c:v>13.7</c:v>
                </c:pt>
                <c:pt idx="4">
                  <c:v>14.16</c:v>
                </c:pt>
                <c:pt idx="5">
                  <c:v>10.119999999999999</c:v>
                </c:pt>
                <c:pt idx="6">
                  <c:v>25.44</c:v>
                </c:pt>
                <c:pt idx="7">
                  <c:v>20.3</c:v>
                </c:pt>
                <c:pt idx="8">
                  <c:v>13.37</c:v>
                </c:pt>
              </c:numCache>
              <c:extLst/>
            </c:numRef>
          </c:val>
          <c:extLst>
            <c:ext xmlns:c16="http://schemas.microsoft.com/office/drawing/2014/chart" uri="{C3380CC4-5D6E-409C-BE32-E72D297353CC}">
              <c16:uniqueId val="{00000000-235B-4835-AA60-A7EC66790E44}"/>
            </c:ext>
          </c:extLst>
        </c:ser>
        <c:ser>
          <c:idx val="1"/>
          <c:order val="1"/>
          <c:tx>
            <c:strRef>
              <c:f>Sheet1!$C$1</c:f>
              <c:strCache>
                <c:ptCount val="1"/>
                <c:pt idx="0">
                  <c:v>Sham</c:v>
                </c:pt>
              </c:strCache>
            </c:strRef>
          </c:tx>
          <c:spPr>
            <a:solidFill>
              <a:schemeClr val="tx1"/>
            </a:solidFill>
            <a:ln>
              <a:noFill/>
            </a:ln>
            <a:effectLst/>
          </c:spPr>
          <c:invertIfNegative val="0"/>
          <c:cat>
            <c:strRef>
              <c:f>Sheet1!$A$2:$A$11</c:f>
              <c:strCache>
                <c:ptCount val="9"/>
                <c:pt idx="0">
                  <c:v>Physical Limitation Score</c:v>
                </c:pt>
                <c:pt idx="1">
                  <c:v>Symptom Stability Score</c:v>
                </c:pt>
                <c:pt idx="2">
                  <c:v>Symptom Frequency Score</c:v>
                </c:pt>
                <c:pt idx="3">
                  <c:v>Symptom Burden Score</c:v>
                </c:pt>
                <c:pt idx="4">
                  <c:v>Total Symptom Score</c:v>
                </c:pt>
                <c:pt idx="5">
                  <c:v>Self-Efficacy Score</c:v>
                </c:pt>
                <c:pt idx="6">
                  <c:v>Quality of Life Score</c:v>
                </c:pt>
                <c:pt idx="7">
                  <c:v>Social Limitation Score</c:v>
                </c:pt>
                <c:pt idx="8">
                  <c:v>Clinical Summary Score</c:v>
                </c:pt>
              </c:strCache>
              <c:extLst/>
            </c:strRef>
          </c:cat>
          <c:val>
            <c:numRef>
              <c:f>Sheet1!$C$2:$C$11</c:f>
              <c:numCache>
                <c:formatCode>General</c:formatCode>
                <c:ptCount val="9"/>
                <c:pt idx="0">
                  <c:v>0.11</c:v>
                </c:pt>
                <c:pt idx="1">
                  <c:v>3.37</c:v>
                </c:pt>
                <c:pt idx="2">
                  <c:v>9.49</c:v>
                </c:pt>
                <c:pt idx="3">
                  <c:v>6.16</c:v>
                </c:pt>
                <c:pt idx="4">
                  <c:v>7.82</c:v>
                </c:pt>
                <c:pt idx="5">
                  <c:v>4.58</c:v>
                </c:pt>
                <c:pt idx="6">
                  <c:v>14.91</c:v>
                </c:pt>
                <c:pt idx="7">
                  <c:v>6.2</c:v>
                </c:pt>
                <c:pt idx="8">
                  <c:v>3.97</c:v>
                </c:pt>
              </c:numCache>
              <c:extLst/>
            </c:numRef>
          </c:val>
          <c:extLst>
            <c:ext xmlns:c16="http://schemas.microsoft.com/office/drawing/2014/chart" uri="{C3380CC4-5D6E-409C-BE32-E72D297353CC}">
              <c16:uniqueId val="{00000001-235B-4835-AA60-A7EC66790E44}"/>
            </c:ext>
          </c:extLst>
        </c:ser>
        <c:dLbls>
          <c:showLegendKey val="0"/>
          <c:showVal val="0"/>
          <c:showCatName val="0"/>
          <c:showSerName val="0"/>
          <c:showPercent val="0"/>
          <c:showBubbleSize val="0"/>
        </c:dLbls>
        <c:gapWidth val="219"/>
        <c:axId val="1381359871"/>
        <c:axId val="1381360351"/>
      </c:barChart>
      <c:catAx>
        <c:axId val="13813598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81360351"/>
        <c:crosses val="autoZero"/>
        <c:auto val="1"/>
        <c:lblAlgn val="ctr"/>
        <c:lblOffset val="100"/>
        <c:noMultiLvlLbl val="0"/>
      </c:catAx>
      <c:valAx>
        <c:axId val="1381360351"/>
        <c:scaling>
          <c:orientation val="minMax"/>
          <c:max val="25"/>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1359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sz="1600" b="1" i="0" u="none" strike="noStrike" kern="1200" spc="0" baseline="0">
                <a:solidFill>
                  <a:schemeClr val="tx1"/>
                </a:solidFill>
              </a:rPr>
              <a:t>% of patients with &gt;20-point</a:t>
            </a:r>
            <a:br>
              <a:rPr lang="en-US" sz="1600" b="1" i="0" u="none" strike="noStrike" kern="1200" spc="0" baseline="0">
                <a:solidFill>
                  <a:schemeClr val="tx1"/>
                </a:solidFill>
              </a:rPr>
            </a:br>
            <a:r>
              <a:rPr lang="en-US" sz="1600" b="1" i="0" u="none" strike="noStrike" kern="1200" spc="0" baseline="0">
                <a:solidFill>
                  <a:schemeClr val="tx1"/>
                </a:solidFill>
              </a:rPr>
              <a:t>KCCQ-OSS improvement over baseline</a:t>
            </a:r>
          </a:p>
        </c:rich>
      </c:tx>
      <c:layout>
        <c:manualLayout>
          <c:xMode val="edge"/>
          <c:yMode val="edge"/>
          <c:x val="0.149863807837363"/>
          <c:y val="1.278358780325894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047383829285726"/>
          <c:y val="0.24710131201636656"/>
          <c:w val="0.82190166112825425"/>
          <c:h val="0.71164514200290585"/>
        </c:manualLayout>
      </c:layout>
      <c:barChart>
        <c:barDir val="col"/>
        <c:grouping val="clustered"/>
        <c:varyColors val="0"/>
        <c:ser>
          <c:idx val="0"/>
          <c:order val="0"/>
          <c:tx>
            <c:strRef>
              <c:f>Sheet1!$B$1</c:f>
              <c:strCache>
                <c:ptCount val="1"/>
                <c:pt idx="0">
                  <c:v>Corvia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Sheet1!$A$3:$A$5</c:f>
              <c:strCache>
                <c:ptCount val="1"/>
                <c:pt idx="0">
                  <c:v>3 Years</c:v>
                </c:pt>
              </c:strCache>
              <c:extLst/>
            </c:strRef>
          </c:cat>
          <c:val>
            <c:numRef>
              <c:f>Sheet1!$B$3:$B$5</c:f>
              <c:numCache>
                <c:formatCode>0%</c:formatCode>
                <c:ptCount val="1"/>
                <c:pt idx="0">
                  <c:v>0.44</c:v>
                </c:pt>
              </c:numCache>
              <c:extLst/>
            </c:numRef>
          </c:val>
          <c:extLst>
            <c:ext xmlns:c16="http://schemas.microsoft.com/office/drawing/2014/chart" uri="{C3380CC4-5D6E-409C-BE32-E72D297353CC}">
              <c16:uniqueId val="{00000000-7F77-439D-82D9-05C98B802BE4}"/>
            </c:ext>
          </c:extLst>
        </c:ser>
        <c:ser>
          <c:idx val="1"/>
          <c:order val="1"/>
          <c:tx>
            <c:strRef>
              <c:f>Sheet1!$C$1</c:f>
              <c:strCache>
                <c:ptCount val="1"/>
                <c:pt idx="0">
                  <c:v>Sham</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Sheet1!$A$3:$A$5</c:f>
              <c:strCache>
                <c:ptCount val="1"/>
                <c:pt idx="0">
                  <c:v>3 Years</c:v>
                </c:pt>
              </c:strCache>
              <c:extLst/>
            </c:strRef>
          </c:cat>
          <c:val>
            <c:numRef>
              <c:f>Sheet1!$C$3:$C$5</c:f>
              <c:numCache>
                <c:formatCode>0%</c:formatCode>
                <c:ptCount val="1"/>
                <c:pt idx="0">
                  <c:v>0.23</c:v>
                </c:pt>
              </c:numCache>
              <c:extLst/>
            </c:numRef>
          </c:val>
          <c:extLst>
            <c:ext xmlns:c16="http://schemas.microsoft.com/office/drawing/2014/chart" uri="{C3380CC4-5D6E-409C-BE32-E72D297353CC}">
              <c16:uniqueId val="{00000001-7F77-439D-82D9-05C98B802BE4}"/>
            </c:ext>
          </c:extLst>
        </c:ser>
        <c:dLbls>
          <c:showLegendKey val="0"/>
          <c:showVal val="0"/>
          <c:showCatName val="0"/>
          <c:showSerName val="0"/>
          <c:showPercent val="0"/>
          <c:showBubbleSize val="0"/>
        </c:dLbls>
        <c:gapWidth val="100"/>
        <c:overlap val="-5"/>
        <c:axId val="1960978720"/>
        <c:axId val="1960976224"/>
      </c:barChart>
      <c:catAx>
        <c:axId val="1960978720"/>
        <c:scaling>
          <c:orientation val="minMax"/>
        </c:scaling>
        <c:delete val="1"/>
        <c:axPos val="b"/>
        <c:numFmt formatCode="General" sourceLinked="1"/>
        <c:majorTickMark val="none"/>
        <c:minorTickMark val="none"/>
        <c:tickLblPos val="nextTo"/>
        <c:crossAx val="1960976224"/>
        <c:crosses val="autoZero"/>
        <c:auto val="1"/>
        <c:lblAlgn val="ctr"/>
        <c:lblOffset val="100"/>
        <c:noMultiLvlLbl val="0"/>
      </c:catAx>
      <c:valAx>
        <c:axId val="1960976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60978720"/>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b="1"/>
              <a:t>KCCQ improvement over baseline across all domains at 3Y</a:t>
            </a:r>
          </a:p>
        </c:rich>
      </c:tx>
      <c:layout>
        <c:manualLayout>
          <c:xMode val="edge"/>
          <c:yMode val="edge"/>
          <c:x val="0.16542334446174198"/>
          <c:y val="0.13951333890328846"/>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5137247844019498"/>
          <c:y val="0.64874251855142917"/>
          <c:w val="0.58720314960629916"/>
          <c:h val="0.32800525829802268"/>
        </c:manualLayout>
      </c:layout>
      <c:barChart>
        <c:barDir val="bar"/>
        <c:grouping val="clustered"/>
        <c:varyColors val="0"/>
        <c:ser>
          <c:idx val="0"/>
          <c:order val="0"/>
          <c:tx>
            <c:strRef>
              <c:f>Sheet1!$B$1</c:f>
              <c:strCache>
                <c:ptCount val="1"/>
                <c:pt idx="0">
                  <c:v>Corvia</c:v>
                </c:pt>
              </c:strCache>
            </c:strRef>
          </c:tx>
          <c:spPr>
            <a:solidFill>
              <a:schemeClr val="accent2"/>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1DC2-4B94-A619-90938D4FCBD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
                <c:pt idx="0">
                  <c:v>Overall Summary Score</c:v>
                </c:pt>
              </c:strCache>
              <c:extLst/>
            </c:strRef>
          </c:cat>
          <c:val>
            <c:numRef>
              <c:f>Sheet1!$B$2:$B$11</c:f>
              <c:numCache>
                <c:formatCode>General</c:formatCode>
                <c:ptCount val="1"/>
                <c:pt idx="0">
                  <c:v>17.91</c:v>
                </c:pt>
              </c:numCache>
              <c:extLst/>
            </c:numRef>
          </c:val>
          <c:extLst>
            <c:ext xmlns:c16="http://schemas.microsoft.com/office/drawing/2014/chart" uri="{C3380CC4-5D6E-409C-BE32-E72D297353CC}">
              <c16:uniqueId val="{00000000-1DC2-4B94-A619-90938D4FCBD9}"/>
            </c:ext>
          </c:extLst>
        </c:ser>
        <c:ser>
          <c:idx val="1"/>
          <c:order val="1"/>
          <c:tx>
            <c:strRef>
              <c:f>Sheet1!$C$1</c:f>
              <c:strCache>
                <c:ptCount val="1"/>
                <c:pt idx="0">
                  <c:v>Sham</c:v>
                </c:pt>
              </c:strCache>
            </c:strRef>
          </c:tx>
          <c:spPr>
            <a:solidFill>
              <a:schemeClr val="tx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
                <c:pt idx="0">
                  <c:v>Overall Summary Score</c:v>
                </c:pt>
              </c:strCache>
              <c:extLst/>
            </c:strRef>
          </c:cat>
          <c:val>
            <c:numRef>
              <c:f>Sheet1!$C$2:$C$11</c:f>
              <c:numCache>
                <c:formatCode>General</c:formatCode>
                <c:ptCount val="1"/>
                <c:pt idx="0">
                  <c:v>7.56</c:v>
                </c:pt>
              </c:numCache>
              <c:extLst/>
            </c:numRef>
          </c:val>
          <c:extLst>
            <c:ext xmlns:c16="http://schemas.microsoft.com/office/drawing/2014/chart" uri="{C3380CC4-5D6E-409C-BE32-E72D297353CC}">
              <c16:uniqueId val="{00000001-1DC2-4B94-A619-90938D4FCBD9}"/>
            </c:ext>
          </c:extLst>
        </c:ser>
        <c:dLbls>
          <c:showLegendKey val="0"/>
          <c:showVal val="0"/>
          <c:showCatName val="0"/>
          <c:showSerName val="0"/>
          <c:showPercent val="0"/>
          <c:showBubbleSize val="0"/>
        </c:dLbls>
        <c:gapWidth val="50"/>
        <c:axId val="1381359871"/>
        <c:axId val="1381360351"/>
      </c:barChart>
      <c:catAx>
        <c:axId val="13813598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381360351"/>
        <c:crosses val="autoZero"/>
        <c:auto val="1"/>
        <c:lblAlgn val="ctr"/>
        <c:lblOffset val="100"/>
        <c:noMultiLvlLbl val="0"/>
      </c:catAx>
      <c:valAx>
        <c:axId val="1381360351"/>
        <c:scaling>
          <c:orientation val="minMax"/>
          <c:max val="25"/>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81359871"/>
        <c:crosses val="autoZero"/>
        <c:crossBetween val="between"/>
      </c:valAx>
      <c:spPr>
        <a:noFill/>
        <a:ln>
          <a:noFill/>
        </a:ln>
        <a:effectLst/>
      </c:spPr>
    </c:plotArea>
    <c:legend>
      <c:legendPos val="t"/>
      <c:layout>
        <c:manualLayout>
          <c:xMode val="edge"/>
          <c:yMode val="edge"/>
          <c:x val="0.38123930630860969"/>
          <c:y val="0.31413753476390455"/>
          <c:w val="0.23303967532642833"/>
          <c:h val="0.158610676615281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b="1"/>
              <a:t>NYHA Class Improvement</a:t>
            </a:r>
          </a:p>
        </c:rich>
      </c:tx>
      <c:layout>
        <c:manualLayout>
          <c:xMode val="edge"/>
          <c:yMode val="edge"/>
          <c:x val="0.311878079091208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Corvia</c:v>
                </c:pt>
              </c:strCache>
            </c:strRef>
          </c:tx>
          <c:spPr>
            <a:solidFill>
              <a:schemeClr val="accent2"/>
            </a:solidFill>
            <a:ln>
              <a:solidFill>
                <a:schemeClr val="accent1">
                  <a:alpha val="88000"/>
                </a:schemeClr>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968-46AD-B97B-491161A5B01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Sheet1!$A$2:$A$4</c:f>
              <c:strCache>
                <c:ptCount val="1"/>
                <c:pt idx="0">
                  <c:v>3 Years</c:v>
                </c:pt>
              </c:strCache>
              <c:extLst/>
            </c:strRef>
          </c:cat>
          <c:val>
            <c:numRef>
              <c:f>Sheet1!$B$2:$B$4</c:f>
              <c:numCache>
                <c:formatCode>0%</c:formatCode>
                <c:ptCount val="1"/>
                <c:pt idx="0">
                  <c:v>0.54800000000000004</c:v>
                </c:pt>
              </c:numCache>
              <c:extLst/>
            </c:numRef>
          </c:val>
          <c:extLst>
            <c:ext xmlns:c16="http://schemas.microsoft.com/office/drawing/2014/chart" uri="{C3380CC4-5D6E-409C-BE32-E72D297353CC}">
              <c16:uniqueId val="{00000000-F8C4-4CB6-9B8D-865F2608E2CF}"/>
            </c:ext>
          </c:extLst>
        </c:ser>
        <c:ser>
          <c:idx val="1"/>
          <c:order val="1"/>
          <c:tx>
            <c:strRef>
              <c:f>Sheet1!$C$1</c:f>
              <c:strCache>
                <c:ptCount val="1"/>
                <c:pt idx="0">
                  <c:v>Sham</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Sheet1!$A$2:$A$4</c:f>
              <c:strCache>
                <c:ptCount val="1"/>
                <c:pt idx="0">
                  <c:v>3 Years</c:v>
                </c:pt>
              </c:strCache>
              <c:extLst/>
            </c:strRef>
          </c:cat>
          <c:val>
            <c:numRef>
              <c:f>Sheet1!$C$2:$C$4</c:f>
              <c:numCache>
                <c:formatCode>0%</c:formatCode>
                <c:ptCount val="1"/>
                <c:pt idx="0">
                  <c:v>0.32400000000000001</c:v>
                </c:pt>
              </c:numCache>
              <c:extLst/>
            </c:numRef>
          </c:val>
          <c:extLst>
            <c:ext xmlns:c16="http://schemas.microsoft.com/office/drawing/2014/chart" uri="{C3380CC4-5D6E-409C-BE32-E72D297353CC}">
              <c16:uniqueId val="{00000001-F8C4-4CB6-9B8D-865F2608E2CF}"/>
            </c:ext>
          </c:extLst>
        </c:ser>
        <c:dLbls>
          <c:showLegendKey val="0"/>
          <c:showVal val="0"/>
          <c:showCatName val="0"/>
          <c:showSerName val="0"/>
          <c:showPercent val="0"/>
          <c:showBubbleSize val="0"/>
        </c:dLbls>
        <c:gapWidth val="80"/>
        <c:overlap val="-5"/>
        <c:axId val="51693616"/>
        <c:axId val="51692176"/>
      </c:barChart>
      <c:catAx>
        <c:axId val="516936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1692176"/>
        <c:crosses val="autoZero"/>
        <c:auto val="1"/>
        <c:lblAlgn val="ctr"/>
        <c:lblOffset val="100"/>
        <c:noMultiLvlLbl val="0"/>
      </c:catAx>
      <c:valAx>
        <c:axId val="51692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a:t>
                </a:r>
                <a:r>
                  <a:rPr lang="en-US" baseline="0"/>
                  <a:t> Patients  ≥1 Class Improvement</a:t>
                </a:r>
                <a:endParaRPr lang="en-US"/>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1693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sz="1600" b="1" i="0" baseline="0">
                <a:effectLst/>
              </a:rPr>
              <a:t>KCCQ-OSS Change from Baseline</a:t>
            </a:r>
            <a:endParaRPr lang="en-US" sz="1400">
              <a:effectLst/>
            </a:endParaRPr>
          </a:p>
        </c:rich>
      </c:tx>
      <c:layout>
        <c:manualLayout>
          <c:xMode val="edge"/>
          <c:yMode val="edge"/>
          <c:x val="0.22516123355160708"/>
          <c:y val="8.1425714946799871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047383829285726"/>
          <c:y val="0.22033976247949669"/>
          <c:w val="0.82190166112825425"/>
          <c:h val="0.58420641590211175"/>
        </c:manualLayout>
      </c:layout>
      <c:barChart>
        <c:barDir val="col"/>
        <c:grouping val="clustered"/>
        <c:varyColors val="0"/>
        <c:ser>
          <c:idx val="0"/>
          <c:order val="0"/>
          <c:tx>
            <c:strRef>
              <c:f>Sheet1!$B$1</c:f>
              <c:strCache>
                <c:ptCount val="1"/>
                <c:pt idx="0">
                  <c:v>Corvia Atrial Shunt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c:f>
              <c:strCache>
                <c:ptCount val="3"/>
                <c:pt idx="0">
                  <c:v>1 Year</c:v>
                </c:pt>
                <c:pt idx="1">
                  <c:v>2 Years</c:v>
                </c:pt>
                <c:pt idx="2">
                  <c:v>3 Years</c:v>
                </c:pt>
              </c:strCache>
            </c:strRef>
          </c:cat>
          <c:val>
            <c:numRef>
              <c:f>Sheet1!$B$3:$B$5</c:f>
              <c:numCache>
                <c:formatCode>General</c:formatCode>
                <c:ptCount val="3"/>
                <c:pt idx="0">
                  <c:v>15.5</c:v>
                </c:pt>
                <c:pt idx="1">
                  <c:v>14.6</c:v>
                </c:pt>
                <c:pt idx="2">
                  <c:v>17.899999999999999</c:v>
                </c:pt>
              </c:numCache>
            </c:numRef>
          </c:val>
          <c:extLst>
            <c:ext xmlns:c16="http://schemas.microsoft.com/office/drawing/2014/chart" uri="{C3380CC4-5D6E-409C-BE32-E72D297353CC}">
              <c16:uniqueId val="{00000000-C56E-4AC1-85AB-564E44E36365}"/>
            </c:ext>
          </c:extLst>
        </c:ser>
        <c:ser>
          <c:idx val="1"/>
          <c:order val="1"/>
          <c:tx>
            <c:strRef>
              <c:f>Sheet1!$C$1</c:f>
              <c:strCache>
                <c:ptCount val="1"/>
                <c:pt idx="0">
                  <c:v>Sham control</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c:f>
              <c:strCache>
                <c:ptCount val="3"/>
                <c:pt idx="0">
                  <c:v>1 Year</c:v>
                </c:pt>
                <c:pt idx="1">
                  <c:v>2 Years</c:v>
                </c:pt>
                <c:pt idx="2">
                  <c:v>3 Years</c:v>
                </c:pt>
              </c:strCache>
            </c:strRef>
          </c:cat>
          <c:val>
            <c:numRef>
              <c:f>Sheet1!$C$3:$C$5</c:f>
              <c:numCache>
                <c:formatCode>General</c:formatCode>
                <c:ptCount val="3"/>
                <c:pt idx="0">
                  <c:v>10</c:v>
                </c:pt>
                <c:pt idx="1">
                  <c:v>10</c:v>
                </c:pt>
                <c:pt idx="2">
                  <c:v>7.6</c:v>
                </c:pt>
              </c:numCache>
            </c:numRef>
          </c:val>
          <c:extLst>
            <c:ext xmlns:c16="http://schemas.microsoft.com/office/drawing/2014/chart" uri="{C3380CC4-5D6E-409C-BE32-E72D297353CC}">
              <c16:uniqueId val="{00000001-C56E-4AC1-85AB-564E44E36365}"/>
            </c:ext>
          </c:extLst>
        </c:ser>
        <c:dLbls>
          <c:showLegendKey val="0"/>
          <c:showVal val="0"/>
          <c:showCatName val="0"/>
          <c:showSerName val="0"/>
          <c:showPercent val="0"/>
          <c:showBubbleSize val="0"/>
        </c:dLbls>
        <c:gapWidth val="100"/>
        <c:overlap val="-5"/>
        <c:axId val="1960978720"/>
        <c:axId val="1960976224"/>
      </c:barChart>
      <c:catAx>
        <c:axId val="1960978720"/>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60976224"/>
        <c:crosses val="autoZero"/>
        <c:auto val="1"/>
        <c:lblAlgn val="ctr"/>
        <c:lblOffset val="100"/>
        <c:noMultiLvlLbl val="0"/>
      </c:catAx>
      <c:valAx>
        <c:axId val="1960976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t>KCCQ improvement (points)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60978720"/>
        <c:crosses val="autoZero"/>
        <c:crossBetween val="between"/>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73B68"/>
                </a:solidFill>
                <a:latin typeface="+mn-lt"/>
                <a:ea typeface="+mn-ea"/>
                <a:cs typeface="+mn-cs"/>
              </a:defRPr>
            </a:pPr>
            <a:r>
              <a:rPr lang="en-US" sz="1600" b="1">
                <a:latin typeface="+mj-lt"/>
              </a:rPr>
              <a:t>NTT (</a:t>
            </a:r>
            <a:r>
              <a:rPr kumimoji="0" lang="en-US" sz="1600" b="1" i="0" u="none" strike="noStrike" kern="1200" cap="none" spc="0" normalizeH="0" baseline="0" noProof="0">
                <a:ln>
                  <a:noFill/>
                </a:ln>
                <a:solidFill>
                  <a:srgbClr val="173B68"/>
                </a:solidFill>
                <a:effectLst/>
                <a:uLnTx/>
                <a:uFillTx/>
                <a:latin typeface="+mj-lt"/>
              </a:rPr>
              <a:t>Number Needed to Treat) </a:t>
            </a:r>
            <a:br>
              <a:rPr kumimoji="0" lang="en-US" sz="1600" b="1" i="0" u="none" strike="noStrike" kern="1200" cap="none" spc="0" normalizeH="0" baseline="0" noProof="0">
                <a:ln>
                  <a:noFill/>
                </a:ln>
                <a:solidFill>
                  <a:srgbClr val="173B68"/>
                </a:solidFill>
                <a:effectLst/>
                <a:uLnTx/>
                <a:uFillTx/>
                <a:latin typeface="+mj-lt"/>
              </a:rPr>
            </a:br>
            <a:r>
              <a:rPr kumimoji="0" lang="en-US" sz="1600" b="1" i="0" u="none" strike="noStrike" kern="1200" cap="none" spc="0" normalizeH="0" baseline="0" noProof="0">
                <a:ln>
                  <a:noFill/>
                </a:ln>
                <a:solidFill>
                  <a:srgbClr val="173B68"/>
                </a:solidFill>
                <a:effectLst/>
                <a:uLnTx/>
                <a:uFillTx/>
                <a:latin typeface="+mj-lt"/>
              </a:rPr>
              <a:t>to improve KCCQ-OSS by &gt;20 points</a:t>
            </a:r>
          </a:p>
        </c:rich>
      </c:tx>
      <c:layout>
        <c:manualLayout>
          <c:xMode val="edge"/>
          <c:yMode val="edge"/>
          <c:x val="0.18782649327924919"/>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73B68"/>
              </a:solidFill>
              <a:latin typeface="+mn-lt"/>
              <a:ea typeface="+mn-ea"/>
              <a:cs typeface="+mn-cs"/>
            </a:defRPr>
          </a:pPr>
          <a:endParaRPr lang="en-US"/>
        </a:p>
      </c:txPr>
    </c:title>
    <c:autoTitleDeleted val="0"/>
    <c:plotArea>
      <c:layout>
        <c:manualLayout>
          <c:layoutTarget val="inner"/>
          <c:xMode val="edge"/>
          <c:yMode val="edge"/>
          <c:x val="0.13802411417322835"/>
          <c:y val="0.17599164831160766"/>
          <c:w val="0.83156796806649169"/>
          <c:h val="0.77322496585117995"/>
        </c:manualLayout>
      </c:layout>
      <c:barChart>
        <c:barDir val="bar"/>
        <c:grouping val="clustered"/>
        <c:varyColors val="0"/>
        <c:ser>
          <c:idx val="0"/>
          <c:order val="0"/>
          <c:tx>
            <c:strRef>
              <c:f>Sheet1!$B$1</c:f>
              <c:strCache>
                <c:ptCount val="1"/>
                <c:pt idx="0">
                  <c:v>REDUCE LAP-HF II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3Y</c:v>
                </c:pt>
                <c:pt idx="1">
                  <c:v>2Y</c:v>
                </c:pt>
                <c:pt idx="2">
                  <c:v>1Y</c:v>
                </c:pt>
              </c:strCache>
            </c:strRef>
          </c:cat>
          <c:val>
            <c:numRef>
              <c:f>Sheet1!$B$2:$B$4</c:f>
              <c:numCache>
                <c:formatCode>General</c:formatCode>
                <c:ptCount val="3"/>
                <c:pt idx="0">
                  <c:v>5</c:v>
                </c:pt>
                <c:pt idx="1">
                  <c:v>10</c:v>
                </c:pt>
                <c:pt idx="2">
                  <c:v>9</c:v>
                </c:pt>
              </c:numCache>
            </c:numRef>
          </c:val>
          <c:extLst>
            <c:ext xmlns:c16="http://schemas.microsoft.com/office/drawing/2014/chart" uri="{C3380CC4-5D6E-409C-BE32-E72D297353CC}">
              <c16:uniqueId val="{00000000-472D-4B78-AD84-7A3A99E9DC21}"/>
            </c:ext>
          </c:extLst>
        </c:ser>
        <c:dLbls>
          <c:showLegendKey val="0"/>
          <c:showVal val="0"/>
          <c:showCatName val="0"/>
          <c:showSerName val="0"/>
          <c:showPercent val="0"/>
          <c:showBubbleSize val="0"/>
        </c:dLbls>
        <c:gapWidth val="100"/>
        <c:axId val="1024241759"/>
        <c:axId val="1024241343"/>
      </c:barChart>
      <c:catAx>
        <c:axId val="10242417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024241343"/>
        <c:crosses val="autoZero"/>
        <c:auto val="1"/>
        <c:lblAlgn val="ctr"/>
        <c:lblOffset val="100"/>
        <c:noMultiLvlLbl val="0"/>
      </c:catAx>
      <c:valAx>
        <c:axId val="1024241343"/>
        <c:scaling>
          <c:orientation val="minMax"/>
        </c:scaling>
        <c:delete val="1"/>
        <c:axPos val="t"/>
        <c:numFmt formatCode="General" sourceLinked="0"/>
        <c:majorTickMark val="none"/>
        <c:minorTickMark val="none"/>
        <c:tickLblPos val="nextTo"/>
        <c:crossAx val="1024241759"/>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Rectangle 1">
          <a:extLst xmlns:a="http://schemas.openxmlformats.org/drawingml/2006/main">
            <a:ext uri="{FF2B5EF4-FFF2-40B4-BE49-F238E27FC236}">
              <a16:creationId xmlns:a16="http://schemas.microsoft.com/office/drawing/2014/main" id="{492B930B-25C1-1184-4D8B-916BE948FE32}"/>
            </a:ext>
          </a:extLst>
        </cdr:cNvPr>
        <cdr:cNvSpPr/>
      </cdr:nvSpPr>
      <cdr:spPr>
        <a:xfrm xmlns:a="http://schemas.openxmlformats.org/drawingml/2006/main">
          <a:off x="0" y="0"/>
          <a:ext cx="3657600" cy="460428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orbel" panose="020B0503020204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orbel" panose="020B0503020204020204" pitchFamily="34" charset="0"/>
              </a:defRPr>
            </a:lvl1pPr>
          </a:lstStyle>
          <a:p>
            <a:fld id="{847EC5C3-5666-4B1F-B552-C5B1E69308B9}" type="datetimeFigureOut">
              <a:rPr lang="en-US" smtClean="0"/>
              <a:pPr/>
              <a:t>7/30/2025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orbel" panose="020B0503020204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orbel" panose="020B0503020204020204" pitchFamily="34" charset="0"/>
              </a:defRPr>
            </a:lvl1pPr>
          </a:lstStyle>
          <a:p>
            <a:fld id="{A85A7E84-987D-4A81-8C38-BBD98C9314C3}" type="slidenum">
              <a:rPr lang="en-US" smtClean="0"/>
              <a:pPr/>
              <a:t>‹#›</a:t>
            </a:fld>
            <a:endParaRPr lang="en-US"/>
          </a:p>
        </p:txBody>
      </p:sp>
    </p:spTree>
    <p:extLst>
      <p:ext uri="{BB962C8B-B14F-4D97-AF65-F5344CB8AC3E}">
        <p14:creationId xmlns:p14="http://schemas.microsoft.com/office/powerpoint/2010/main" val="218113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200" kern="1200">
        <a:solidFill>
          <a:schemeClr val="tx1"/>
        </a:solidFill>
        <a:latin typeface="Corbel" panose="020B0503020204020204" pitchFamily="34" charset="0"/>
        <a:ea typeface="+mn-ea"/>
        <a:cs typeface="+mn-cs"/>
      </a:defRPr>
    </a:lvl2pPr>
    <a:lvl3pPr marL="914400" algn="l" defTabSz="914400" rtl="0" eaLnBrk="1" latinLnBrk="0" hangingPunct="1">
      <a:defRPr sz="1200" kern="1200">
        <a:solidFill>
          <a:schemeClr val="tx1"/>
        </a:solidFill>
        <a:latin typeface="Corbel" panose="020B0503020204020204" pitchFamily="34" charset="0"/>
        <a:ea typeface="+mn-ea"/>
        <a:cs typeface="+mn-cs"/>
      </a:defRPr>
    </a:lvl3pPr>
    <a:lvl4pPr marL="1371600" algn="l" defTabSz="914400" rtl="0" eaLnBrk="1" latinLnBrk="0" hangingPunct="1">
      <a:defRPr sz="1200" kern="1200">
        <a:solidFill>
          <a:schemeClr val="tx1"/>
        </a:solidFill>
        <a:latin typeface="Corbel" panose="020B0503020204020204" pitchFamily="34" charset="0"/>
        <a:ea typeface="+mn-ea"/>
        <a:cs typeface="+mn-cs"/>
      </a:defRPr>
    </a:lvl4pPr>
    <a:lvl5pPr marL="1828800" algn="l" defTabSz="914400" rtl="0" eaLnBrk="1" latinLnBrk="0" hangingPunct="1">
      <a:defRPr sz="1200" kern="1200">
        <a:solidFill>
          <a:schemeClr val="tx1"/>
        </a:solidFill>
        <a:latin typeface="Corbel" panose="020B05030202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6DB7A-86CC-5763-67DE-EE5CEB645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247CA0-7AD4-D909-EC97-0C07368251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41D28-9195-D186-62F3-DB141E2147A5}"/>
              </a:ext>
            </a:extLst>
          </p:cNvPr>
          <p:cNvSpPr>
            <a:spLocks noGrp="1"/>
          </p:cNvSpPr>
          <p:nvPr>
            <p:ph type="body" idx="1"/>
          </p:nvPr>
        </p:nvSpPr>
        <p:spPr/>
        <p:txBody>
          <a:bodyPr/>
          <a:lstStyle/>
          <a:p>
            <a:pPr marL="228600" lvl="0" indent="-228600">
              <a:buFont typeface="+mj-lt"/>
              <a:buAutoNum type="arabicPeriod"/>
            </a:pPr>
            <a:r>
              <a:rPr lang="en-US"/>
              <a:t> </a:t>
            </a:r>
            <a:r>
              <a:rPr lang="en-US" sz="1800" b="0" i="0" u="none" strike="noStrike">
                <a:solidFill>
                  <a:srgbClr val="000000"/>
                </a:solidFill>
                <a:effectLst/>
              </a:rPr>
              <a:t>Corvia</a:t>
            </a:r>
            <a:r>
              <a:rPr lang="en-US"/>
              <a:t> </a:t>
            </a:r>
            <a:r>
              <a:rPr lang="en-US" sz="1800" b="0" i="0" u="none" strike="noStrike">
                <a:solidFill>
                  <a:srgbClr val="000000"/>
                </a:solidFill>
                <a:effectLst/>
              </a:rPr>
              <a:t>Sham</a:t>
            </a:r>
            <a:r>
              <a:rPr lang="en-US"/>
              <a:t> </a:t>
            </a:r>
            <a:r>
              <a:rPr lang="en-US" sz="1800" b="0" i="0" u="none" strike="noStrike">
                <a:solidFill>
                  <a:srgbClr val="000000"/>
                </a:solidFill>
                <a:effectLst/>
              </a:rPr>
              <a:t>2 Years</a:t>
            </a:r>
            <a:r>
              <a:rPr lang="en-US"/>
              <a:t> </a:t>
            </a:r>
            <a:r>
              <a:rPr lang="en-US" sz="1800" b="0" i="0" u="none" strike="noStrike">
                <a:solidFill>
                  <a:srgbClr val="000000"/>
                </a:solidFill>
                <a:effectLst/>
              </a:rPr>
              <a:t>8.13%</a:t>
            </a:r>
            <a:r>
              <a:rPr lang="en-US"/>
              <a:t> </a:t>
            </a:r>
            <a:r>
              <a:rPr lang="en-US" sz="1800" b="0" i="0" u="none" strike="noStrike">
                <a:solidFill>
                  <a:srgbClr val="000000"/>
                </a:solidFill>
                <a:effectLst/>
              </a:rPr>
              <a:t>16.89%</a:t>
            </a:r>
            <a:r>
              <a:rPr lang="en-US"/>
              <a:t> </a:t>
            </a:r>
            <a:r>
              <a:rPr lang="en-US" sz="1800" b="0" i="0" u="none" strike="noStrike">
                <a:solidFill>
                  <a:srgbClr val="000000"/>
                </a:solidFill>
                <a:effectLst/>
              </a:rPr>
              <a:t>3 Years</a:t>
            </a:r>
            <a:r>
              <a:rPr lang="en-US"/>
              <a:t> </a:t>
            </a:r>
            <a:r>
              <a:rPr lang="en-US" sz="1800" b="0" i="0" u="none" strike="noStrike">
                <a:solidFill>
                  <a:srgbClr val="000000"/>
                </a:solidFill>
                <a:effectLst/>
              </a:rPr>
              <a:t>11%</a:t>
            </a:r>
            <a:r>
              <a:rPr lang="en-US"/>
              <a:t> </a:t>
            </a:r>
            <a:r>
              <a:rPr lang="en-US" sz="1800" b="0" i="0" u="none" strike="noStrike">
                <a:solidFill>
                  <a:srgbClr val="000000"/>
                </a:solidFill>
                <a:effectLst/>
              </a:rPr>
              <a:t>21%</a:t>
            </a:r>
            <a:r>
              <a:rPr lang="en-US"/>
              <a:t> </a:t>
            </a:r>
            <a:endParaRPr lang="en-US" b="1"/>
          </a:p>
        </p:txBody>
      </p:sp>
      <p:sp>
        <p:nvSpPr>
          <p:cNvPr id="4" name="Slide Number Placeholder 3">
            <a:extLst>
              <a:ext uri="{FF2B5EF4-FFF2-40B4-BE49-F238E27FC236}">
                <a16:creationId xmlns:a16="http://schemas.microsoft.com/office/drawing/2014/main" id="{0AE75CA1-BB2A-2AEF-3AFA-572FBCA247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5A7E84-987D-4A81-8C38-BBD98C9314C3}"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663572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ea typeface="Aptos" panose="020B0004020202020204" pitchFamily="34" charset="0"/>
              </a:rPr>
              <a:t>The numbers in the right column below are recalculations using data from the </a:t>
            </a:r>
            <a:r>
              <a:rPr lang="en-US" sz="1800" err="1">
                <a:effectLst/>
                <a:ea typeface="Aptos" panose="020B0004020202020204" pitchFamily="34" charset="0"/>
              </a:rPr>
              <a:t>Baim</a:t>
            </a:r>
            <a:r>
              <a:rPr lang="en-US" sz="1800">
                <a:effectLst/>
                <a:ea typeface="Aptos" panose="020B0004020202020204" pitchFamily="34" charset="0"/>
              </a:rPr>
              <a:t> reports:</a:t>
            </a:r>
          </a:p>
          <a:p>
            <a:pPr marL="0" marR="0">
              <a:spcBef>
                <a:spcPts val="0"/>
              </a:spcBef>
              <a:spcAft>
                <a:spcPts val="0"/>
              </a:spcAft>
            </a:pPr>
            <a:endParaRPr lang="en-US" sz="1800">
              <a:effectLst/>
              <a:ea typeface="Aptos" panose="020B0004020202020204" pitchFamily="34" charset="0"/>
            </a:endParaRPr>
          </a:p>
          <a:p>
            <a:pPr marL="0" marR="0">
              <a:spcBef>
                <a:spcPts val="0"/>
              </a:spcBef>
              <a:spcAft>
                <a:spcPts val="0"/>
              </a:spcAft>
            </a:pPr>
            <a:r>
              <a:rPr lang="en-US" sz="1800" b="1">
                <a:effectLst/>
                <a:ea typeface="Aptos" panose="020B0004020202020204" pitchFamily="34" charset="0"/>
              </a:rPr>
              <a:t>ARR at 365 days: 13.85-8.12 = 5.7%</a:t>
            </a:r>
            <a:endParaRPr lang="en-US" sz="1800">
              <a:effectLst/>
              <a:ea typeface="Aptos" panose="020B0004020202020204" pitchFamily="34" charset="0"/>
            </a:endParaRPr>
          </a:p>
          <a:p>
            <a:pPr marL="0" marR="0">
              <a:spcBef>
                <a:spcPts val="0"/>
              </a:spcBef>
              <a:spcAft>
                <a:spcPts val="0"/>
              </a:spcAft>
            </a:pPr>
            <a:r>
              <a:rPr lang="en-US" sz="1800" b="1">
                <a:effectLst/>
                <a:ea typeface="Aptos" panose="020B0004020202020204" pitchFamily="34" charset="0"/>
              </a:rPr>
              <a:t>RRR: (13.85-8.12)/13.85 = 41.4%; HR = 0.586</a:t>
            </a:r>
            <a:endParaRPr lang="en-US" sz="1800">
              <a:effectLst/>
              <a:ea typeface="Aptos" panose="020B0004020202020204" pitchFamily="34" charset="0"/>
            </a:endParaRPr>
          </a:p>
          <a:p>
            <a:pPr marL="0" marR="0">
              <a:spcBef>
                <a:spcPts val="0"/>
              </a:spcBef>
              <a:spcAft>
                <a:spcPts val="0"/>
              </a:spcAft>
            </a:pPr>
            <a:r>
              <a:rPr lang="en-US" sz="1800" b="1">
                <a:effectLst/>
                <a:ea typeface="Aptos" panose="020B0004020202020204" pitchFamily="34" charset="0"/>
              </a:rPr>
              <a:t>NNT:1/ARR = 17.5 = ~18</a:t>
            </a:r>
            <a:endParaRPr lang="en-US" sz="1800">
              <a:effectLst/>
              <a:ea typeface="Aptos" panose="020B0004020202020204" pitchFamily="34" charset="0"/>
            </a:endParaRPr>
          </a:p>
          <a:p>
            <a:pPr marL="0" marR="0">
              <a:spcBef>
                <a:spcPts val="0"/>
              </a:spcBef>
              <a:spcAft>
                <a:spcPts val="0"/>
              </a:spcAft>
            </a:pPr>
            <a:endParaRPr lang="en-US" sz="1800" b="1">
              <a:effectLst/>
              <a:ea typeface="Aptos" panose="020B0004020202020204" pitchFamily="34" charset="0"/>
            </a:endParaRPr>
          </a:p>
          <a:p>
            <a:pPr marL="0" marR="0">
              <a:spcBef>
                <a:spcPts val="0"/>
              </a:spcBef>
              <a:spcAft>
                <a:spcPts val="0"/>
              </a:spcAft>
            </a:pPr>
            <a:r>
              <a:rPr lang="en-US" sz="1800" b="1">
                <a:effectLst/>
                <a:ea typeface="Aptos" panose="020B0004020202020204" pitchFamily="34" charset="0"/>
              </a:rPr>
              <a:t>ARR at 730 days: 19.25-12.55 = 6.7%</a:t>
            </a:r>
            <a:endParaRPr lang="en-US" sz="1800">
              <a:effectLst/>
              <a:ea typeface="Aptos" panose="020B0004020202020204" pitchFamily="34" charset="0"/>
            </a:endParaRPr>
          </a:p>
          <a:p>
            <a:pPr marL="0" marR="0">
              <a:spcBef>
                <a:spcPts val="0"/>
              </a:spcBef>
              <a:spcAft>
                <a:spcPts val="0"/>
              </a:spcAft>
            </a:pPr>
            <a:r>
              <a:rPr lang="en-US" sz="1800" b="1">
                <a:effectLst/>
                <a:ea typeface="Aptos" panose="020B0004020202020204" pitchFamily="34" charset="0"/>
              </a:rPr>
              <a:t>RRR: (19.3-12.6)/19.3 = 34.7%; HR = 0.653</a:t>
            </a:r>
            <a:endParaRPr lang="en-US" sz="1800">
              <a:effectLst/>
              <a:ea typeface="Aptos" panose="020B0004020202020204" pitchFamily="34" charset="0"/>
            </a:endParaRPr>
          </a:p>
          <a:p>
            <a:pPr marL="0" marR="0">
              <a:spcBef>
                <a:spcPts val="0"/>
              </a:spcBef>
              <a:spcAft>
                <a:spcPts val="0"/>
              </a:spcAft>
            </a:pPr>
            <a:r>
              <a:rPr lang="en-US" sz="1800" b="1">
                <a:effectLst/>
                <a:ea typeface="Aptos" panose="020B0004020202020204" pitchFamily="34" charset="0"/>
              </a:rPr>
              <a:t>NNT:1/ARR = 14.9</a:t>
            </a:r>
            <a:r>
              <a:rPr lang="en-US" sz="1800" b="1">
                <a:effectLst/>
                <a:latin typeface="Wingdings" panose="05000000000000000000" pitchFamily="2" charset="2"/>
                <a:ea typeface="Aptos" panose="020B0004020202020204" pitchFamily="34" charset="0"/>
              </a:rPr>
              <a:t> = ~</a:t>
            </a:r>
            <a:r>
              <a:rPr lang="en-US" sz="1800" b="1">
                <a:effectLst/>
                <a:ea typeface="Aptos" panose="020B0004020202020204" pitchFamily="34" charset="0"/>
              </a:rPr>
              <a:t>15</a:t>
            </a:r>
            <a:endParaRPr lang="en-US" sz="1800">
              <a:effectLst/>
              <a:ea typeface="Aptos" panose="020B0004020202020204" pitchFamily="34" charset="0"/>
            </a:endParaRPr>
          </a:p>
          <a:p>
            <a:pPr marL="0" marR="0">
              <a:spcBef>
                <a:spcPts val="0"/>
              </a:spcBef>
              <a:spcAft>
                <a:spcPts val="0"/>
              </a:spcAft>
            </a:pPr>
            <a:endParaRPr lang="en-US" sz="1800" b="1">
              <a:effectLst/>
              <a:ea typeface="Aptos" panose="020B0004020202020204" pitchFamily="34" charset="0"/>
            </a:endParaRPr>
          </a:p>
          <a:p>
            <a:pPr marL="0" marR="0">
              <a:spcBef>
                <a:spcPts val="0"/>
              </a:spcBef>
              <a:spcAft>
                <a:spcPts val="0"/>
              </a:spcAft>
            </a:pPr>
            <a:r>
              <a:rPr lang="en-US" sz="1800" b="1">
                <a:effectLst/>
                <a:ea typeface="Aptos" panose="020B0004020202020204" pitchFamily="34" charset="0"/>
              </a:rPr>
              <a:t>ARR at 1095 days: 23.5-15.8 = 7.7%</a:t>
            </a:r>
            <a:endParaRPr lang="en-US" sz="1800">
              <a:effectLst/>
              <a:ea typeface="Aptos" panose="020B0004020202020204" pitchFamily="34" charset="0"/>
            </a:endParaRPr>
          </a:p>
          <a:p>
            <a:pPr marL="0" marR="0">
              <a:spcBef>
                <a:spcPts val="0"/>
              </a:spcBef>
              <a:spcAft>
                <a:spcPts val="0"/>
              </a:spcAft>
            </a:pPr>
            <a:r>
              <a:rPr lang="en-US" sz="1800" b="1">
                <a:effectLst/>
                <a:ea typeface="Aptos" panose="020B0004020202020204" pitchFamily="34" charset="0"/>
              </a:rPr>
              <a:t>RRR: (23.5-15.8)/23.5 = 32.8%; HR = 0.73	</a:t>
            </a:r>
            <a:endParaRPr lang="en-US" sz="1800">
              <a:effectLst/>
              <a:ea typeface="Aptos" panose="020B0004020202020204" pitchFamily="34" charset="0"/>
            </a:endParaRPr>
          </a:p>
          <a:p>
            <a:pPr marL="0" marR="0">
              <a:spcBef>
                <a:spcPts val="0"/>
              </a:spcBef>
              <a:spcAft>
                <a:spcPts val="0"/>
              </a:spcAft>
            </a:pPr>
            <a:r>
              <a:rPr lang="en-US" sz="1800" b="1">
                <a:effectLst/>
                <a:ea typeface="Aptos" panose="020B0004020202020204" pitchFamily="34" charset="0"/>
              </a:rPr>
              <a:t>NNT: 1/ARR = 13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F10DC-AB0B-4C1C-BA49-AD9044B128F5}"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997177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REDUCE LAP-HF II (HF events requiring IV diuretics or intensification of oral diuretics)</a:t>
            </a:r>
          </a:p>
          <a:p>
            <a:r>
              <a:rPr lang="en-US" u="sng"/>
              <a:t>365</a:t>
            </a:r>
            <a:r>
              <a:rPr lang="en-US"/>
              <a:t> </a:t>
            </a:r>
          </a:p>
          <a:p>
            <a:r>
              <a:rPr lang="en-US" err="1"/>
              <a:t>Corvia</a:t>
            </a:r>
            <a:r>
              <a:rPr lang="en-US"/>
              <a:t> </a:t>
            </a:r>
            <a:r>
              <a:rPr lang="en-US" sz="1800" b="0" i="0" u="none" strike="noStrike">
                <a:solidFill>
                  <a:srgbClr val="000000"/>
                </a:solidFill>
                <a:effectLst/>
                <a:latin typeface="Calibri" panose="020F0502020204030204" pitchFamily="34" charset="0"/>
              </a:rPr>
              <a:t>8.12%</a:t>
            </a:r>
            <a:endParaRPr lang="en-US"/>
          </a:p>
          <a:p>
            <a:r>
              <a:rPr lang="en-US"/>
              <a:t>Sham </a:t>
            </a:r>
            <a:r>
              <a:rPr lang="en-US" sz="1200" b="0" i="0" u="none" strike="noStrike">
                <a:solidFill>
                  <a:srgbClr val="000000"/>
                </a:solidFill>
                <a:effectLst/>
                <a:latin typeface="Calibri" panose="020F0502020204030204" pitchFamily="34" charset="0"/>
              </a:rPr>
              <a:t>13.85%</a:t>
            </a:r>
            <a:r>
              <a:rPr lang="en-US"/>
              <a:t> </a:t>
            </a:r>
          </a:p>
          <a:p>
            <a:r>
              <a:rPr lang="en-US"/>
              <a:t>ARR </a:t>
            </a:r>
            <a:r>
              <a:rPr lang="en-US" sz="1800" b="0" i="0" u="none" strike="noStrike">
                <a:solidFill>
                  <a:srgbClr val="000000"/>
                </a:solidFill>
                <a:effectLst/>
                <a:latin typeface="Calibri" panose="020F0502020204030204" pitchFamily="34" charset="0"/>
              </a:rPr>
              <a:t>5.73%</a:t>
            </a:r>
            <a:endParaRPr lang="en-US"/>
          </a:p>
          <a:p>
            <a:r>
              <a:rPr lang="en-US"/>
              <a:t>RRR </a:t>
            </a:r>
            <a:r>
              <a:rPr lang="en-US" sz="1200" b="0" i="0" u="none" strike="noStrike">
                <a:solidFill>
                  <a:srgbClr val="000000"/>
                </a:solidFill>
                <a:effectLst/>
                <a:latin typeface="Calibri" panose="020F0502020204030204" pitchFamily="34" charset="0"/>
              </a:rPr>
              <a:t>41.4%</a:t>
            </a:r>
            <a:endParaRPr lang="en-US"/>
          </a:p>
          <a:p>
            <a:r>
              <a:rPr lang="en-US"/>
              <a:t>NNT 17</a:t>
            </a:r>
          </a:p>
          <a:p>
            <a:endParaRPr lang="en-US"/>
          </a:p>
          <a:p>
            <a:r>
              <a:rPr lang="en-US" u="sng"/>
              <a:t>730</a:t>
            </a:r>
          </a:p>
          <a:p>
            <a:r>
              <a:rPr lang="en-US" err="1"/>
              <a:t>Corvia</a:t>
            </a:r>
            <a:r>
              <a:rPr lang="en-US"/>
              <a:t> </a:t>
            </a:r>
            <a:r>
              <a:rPr lang="en-US" sz="1800" b="0" i="0" u="none" strike="noStrike">
                <a:solidFill>
                  <a:srgbClr val="000000"/>
                </a:solidFill>
                <a:effectLst/>
                <a:latin typeface="Calibri" panose="020F0502020204030204" pitchFamily="34" charset="0"/>
              </a:rPr>
              <a:t>12.61%</a:t>
            </a:r>
            <a:endParaRPr lang="en-US"/>
          </a:p>
          <a:p>
            <a:r>
              <a:rPr lang="en-US"/>
              <a:t>Sham </a:t>
            </a:r>
            <a:r>
              <a:rPr lang="en-US" sz="1200" b="0" i="0" u="none" strike="noStrike">
                <a:solidFill>
                  <a:srgbClr val="000000"/>
                </a:solidFill>
                <a:effectLst/>
                <a:latin typeface="Calibri" panose="020F0502020204030204" pitchFamily="34" charset="0"/>
              </a:rPr>
              <a:t>19.30%</a:t>
            </a:r>
            <a:endParaRPr lang="en-US"/>
          </a:p>
          <a:p>
            <a:r>
              <a:rPr lang="en-US"/>
              <a:t>ARR </a:t>
            </a:r>
            <a:r>
              <a:rPr lang="en-US" sz="1200" b="0" i="0" u="none" strike="noStrike">
                <a:solidFill>
                  <a:srgbClr val="000000"/>
                </a:solidFill>
                <a:effectLst/>
                <a:latin typeface="Calibri" panose="020F0502020204030204" pitchFamily="34" charset="0"/>
              </a:rPr>
              <a:t>6.69%</a:t>
            </a:r>
            <a:endParaRPr lang="en-US"/>
          </a:p>
          <a:p>
            <a:r>
              <a:rPr lang="en-US"/>
              <a:t>RRR </a:t>
            </a:r>
            <a:r>
              <a:rPr lang="en-US" sz="1200" b="0" i="0" u="none" strike="noStrike">
                <a:solidFill>
                  <a:srgbClr val="000000"/>
                </a:solidFill>
                <a:effectLst/>
                <a:latin typeface="Calibri" panose="020F0502020204030204" pitchFamily="34" charset="0"/>
              </a:rPr>
              <a:t>34.7%</a:t>
            </a:r>
            <a:endParaRPr lang="en-US"/>
          </a:p>
          <a:p>
            <a:r>
              <a:rPr lang="en-US"/>
              <a:t>NNT </a:t>
            </a:r>
            <a:r>
              <a:rPr lang="en-US" sz="1200" b="0" i="0" u="none" strike="noStrike">
                <a:solidFill>
                  <a:srgbClr val="000000"/>
                </a:solidFill>
                <a:effectLst/>
                <a:latin typeface="Calibri" panose="020F0502020204030204" pitchFamily="34" charset="0"/>
              </a:rPr>
              <a:t>15</a:t>
            </a:r>
            <a:r>
              <a:rPr lang="en-US"/>
              <a:t> </a:t>
            </a:r>
          </a:p>
          <a:p>
            <a:endParaRPr lang="en-US"/>
          </a:p>
          <a:p>
            <a:r>
              <a:rPr lang="en-US" u="sng"/>
              <a:t>1095</a:t>
            </a:r>
          </a:p>
          <a:p>
            <a:r>
              <a:rPr lang="en-US" err="1"/>
              <a:t>Corvia</a:t>
            </a:r>
            <a:r>
              <a:rPr lang="en-US"/>
              <a:t> </a:t>
            </a:r>
            <a:r>
              <a:rPr lang="en-US" sz="1800" b="0" i="0" u="none" strike="noStrike">
                <a:solidFill>
                  <a:srgbClr val="000000"/>
                </a:solidFill>
                <a:effectLst/>
                <a:latin typeface="Calibri" panose="020F0502020204030204" pitchFamily="34" charset="0"/>
              </a:rPr>
              <a:t>15.80%</a:t>
            </a:r>
            <a:endParaRPr lang="en-US"/>
          </a:p>
          <a:p>
            <a:r>
              <a:rPr lang="en-US"/>
              <a:t>Sham </a:t>
            </a:r>
            <a:r>
              <a:rPr lang="en-US" sz="1200" b="0" i="0" u="none" strike="noStrike">
                <a:solidFill>
                  <a:srgbClr val="000000"/>
                </a:solidFill>
                <a:effectLst/>
                <a:latin typeface="Calibri" panose="020F0502020204030204" pitchFamily="34" charset="0"/>
              </a:rPr>
              <a:t>23.51%</a:t>
            </a:r>
            <a:endParaRPr lang="en-US"/>
          </a:p>
          <a:p>
            <a:r>
              <a:rPr lang="en-US"/>
              <a:t>ARR </a:t>
            </a:r>
            <a:r>
              <a:rPr lang="en-US" sz="1200" b="0" i="0" u="none" strike="noStrike">
                <a:solidFill>
                  <a:srgbClr val="000000"/>
                </a:solidFill>
                <a:effectLst/>
                <a:latin typeface="Calibri" panose="020F0502020204030204" pitchFamily="34" charset="0"/>
              </a:rPr>
              <a:t>7.71%</a:t>
            </a:r>
            <a:r>
              <a:rPr lang="en-US"/>
              <a:t>  </a:t>
            </a:r>
          </a:p>
          <a:p>
            <a:r>
              <a:rPr lang="en-US"/>
              <a:t>RRR </a:t>
            </a:r>
            <a:r>
              <a:rPr lang="en-US" sz="1200" b="0" i="0" u="none" strike="noStrike">
                <a:solidFill>
                  <a:srgbClr val="000000"/>
                </a:solidFill>
                <a:effectLst/>
                <a:latin typeface="Calibri" panose="020F0502020204030204" pitchFamily="34" charset="0"/>
              </a:rPr>
              <a:t>32.8%</a:t>
            </a:r>
            <a:r>
              <a:rPr lang="en-US"/>
              <a:t> </a:t>
            </a:r>
          </a:p>
          <a:p>
            <a:r>
              <a:rPr lang="en-US"/>
              <a:t>NNT 13</a:t>
            </a:r>
          </a:p>
          <a:p>
            <a:endParaRPr lang="en-US"/>
          </a:p>
          <a:p>
            <a:endParaRPr lang="en-US"/>
          </a:p>
          <a:p>
            <a:r>
              <a:rPr lang="en-US" b="1"/>
              <a:t>EMPEROR Preserved: 3Y, hospitalizations for heart failure per patient (first and recurrent)</a:t>
            </a:r>
          </a:p>
          <a:p>
            <a:r>
              <a:rPr lang="en-US"/>
              <a:t>Therapy 0.29%</a:t>
            </a:r>
          </a:p>
          <a:p>
            <a:r>
              <a:rPr lang="en-US"/>
              <a:t>Control 1.78%</a:t>
            </a:r>
          </a:p>
          <a:p>
            <a:r>
              <a:rPr lang="en-US"/>
              <a:t>ARR 3.42</a:t>
            </a:r>
          </a:p>
          <a:p>
            <a:r>
              <a:rPr lang="en-US"/>
              <a:t>RRR 16%</a:t>
            </a:r>
          </a:p>
          <a:p>
            <a:r>
              <a:rPr lang="en-US"/>
              <a:t>NNT 29</a:t>
            </a:r>
          </a:p>
          <a:p>
            <a:endParaRPr lang="en-US"/>
          </a:p>
          <a:p>
            <a:r>
              <a:rPr lang="en-US" b="1"/>
              <a:t>DELIVER: 3Y, cumulative incidence of worsening HF events (first and recurrent)</a:t>
            </a:r>
          </a:p>
          <a:p>
            <a:r>
              <a:rPr lang="en-US"/>
              <a:t>Therapy 0.21%</a:t>
            </a:r>
          </a:p>
          <a:p>
            <a:r>
              <a:rPr lang="en-US"/>
              <a:t>Control 1.58%</a:t>
            </a:r>
          </a:p>
          <a:p>
            <a:r>
              <a:rPr lang="en-US"/>
              <a:t>ARR 3.09</a:t>
            </a:r>
          </a:p>
          <a:p>
            <a:r>
              <a:rPr lang="en-US"/>
              <a:t>RRR 13%</a:t>
            </a:r>
          </a:p>
          <a:p>
            <a:r>
              <a:rPr lang="en-US"/>
              <a:t>NNT 32</a:t>
            </a:r>
          </a:p>
          <a:p>
            <a:endParaRPr lang="en-US" b="1"/>
          </a:p>
        </p:txBody>
      </p:sp>
      <p:sp>
        <p:nvSpPr>
          <p:cNvPr id="4" name="Slide Number Placeholder 3"/>
          <p:cNvSpPr>
            <a:spLocks noGrp="1"/>
          </p:cNvSpPr>
          <p:nvPr>
            <p:ph type="sldNum" sz="quarter" idx="5"/>
          </p:nvPr>
        </p:nvSpPr>
        <p:spPr/>
        <p:txBody>
          <a:bodyPr/>
          <a:lstStyle/>
          <a:p>
            <a:fld id="{A85A7E84-987D-4A81-8C38-BBD98C9314C3}" type="slidenum">
              <a:rPr lang="en-US" smtClean="0"/>
              <a:pPr/>
              <a:t>5</a:t>
            </a:fld>
            <a:endParaRPr lang="en-US"/>
          </a:p>
        </p:txBody>
      </p:sp>
    </p:spTree>
    <p:extLst>
      <p:ext uri="{BB962C8B-B14F-4D97-AF65-F5344CB8AC3E}">
        <p14:creationId xmlns:p14="http://schemas.microsoft.com/office/powerpoint/2010/main" val="1203277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rPr>
              <a:t>Since 44% of Corvia patients saw a KCCQ improvement of &gt;20, for every (1/.44) 2.3 patients treated, one will see &gt;20 point improvement. On the other hand since sham is 23%, one in 4.3 control patients will improve &gt;20 points. The NNT figure focuses on the additional benefit above control.</a:t>
            </a:r>
            <a:endParaRPr lang="en-US"/>
          </a:p>
        </p:txBody>
      </p:sp>
      <p:sp>
        <p:nvSpPr>
          <p:cNvPr id="4" name="Slide Number Placeholder 3"/>
          <p:cNvSpPr>
            <a:spLocks noGrp="1"/>
          </p:cNvSpPr>
          <p:nvPr>
            <p:ph type="sldNum" sz="quarter" idx="5"/>
          </p:nvPr>
        </p:nvSpPr>
        <p:spPr/>
        <p:txBody>
          <a:bodyPr/>
          <a:lstStyle/>
          <a:p>
            <a:fld id="{A85A7E84-987D-4A81-8C38-BBD98C9314C3}" type="slidenum">
              <a:rPr lang="en-US" smtClean="0"/>
              <a:pPr/>
              <a:t>6</a:t>
            </a:fld>
            <a:endParaRPr lang="en-US"/>
          </a:p>
        </p:txBody>
      </p:sp>
    </p:spTree>
    <p:extLst>
      <p:ext uri="{BB962C8B-B14F-4D97-AF65-F5344CB8AC3E}">
        <p14:creationId xmlns:p14="http://schemas.microsoft.com/office/powerpoint/2010/main" val="1524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F10DC-AB0B-4C1C-BA49-AD9044B128F5}"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9264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F10DC-AB0B-4C1C-BA49-AD9044B128F5}"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475737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DF10DC-AB0B-4C1C-BA49-AD9044B128F5}" type="slidenum">
              <a:rPr lang="en-US" smtClean="0"/>
              <a:t>14</a:t>
            </a:fld>
            <a:endParaRPr lang="en-US"/>
          </a:p>
        </p:txBody>
      </p:sp>
    </p:spTree>
    <p:extLst>
      <p:ext uri="{BB962C8B-B14F-4D97-AF65-F5344CB8AC3E}">
        <p14:creationId xmlns:p14="http://schemas.microsoft.com/office/powerpoint/2010/main" val="1337778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922" indent="-235922">
              <a:buFont typeface="+mj-lt"/>
              <a:buAutoNum type="arabicPeriod"/>
            </a:pPr>
            <a:endParaRPr lang="en-US"/>
          </a:p>
        </p:txBody>
      </p:sp>
      <p:sp>
        <p:nvSpPr>
          <p:cNvPr id="4" name="Slide Number Placeholder 3"/>
          <p:cNvSpPr>
            <a:spLocks noGrp="1"/>
          </p:cNvSpPr>
          <p:nvPr>
            <p:ph type="sldNum" sz="quarter" idx="5"/>
          </p:nvPr>
        </p:nvSpPr>
        <p:spPr/>
        <p:txBody>
          <a:bodyPr/>
          <a:lstStyle/>
          <a:p>
            <a:pPr defTabSz="933237">
              <a:defRPr/>
            </a:pPr>
            <a:fld id="{6DDF10DC-AB0B-4C1C-BA49-AD9044B128F5}" type="slidenum">
              <a:rPr lang="en-US">
                <a:solidFill>
                  <a:prstClr val="black"/>
                </a:solidFill>
                <a:latin typeface="Calibri" panose="020F0502020204030204"/>
              </a:rPr>
              <a:pPr defTabSz="933237">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123923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500BC-20B8-D280-AFF4-7F40D8766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599C3D-7310-A248-AA8C-1C4C9F486B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1ADA6F-9D7C-AA21-8B59-351590955C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Corbel" panose="020B0503020204020204" pitchFamily="34" charset="0"/>
            </a:endParaRPr>
          </a:p>
        </p:txBody>
      </p:sp>
      <p:sp>
        <p:nvSpPr>
          <p:cNvPr id="4" name="Slide Number Placeholder 3">
            <a:extLst>
              <a:ext uri="{FF2B5EF4-FFF2-40B4-BE49-F238E27FC236}">
                <a16:creationId xmlns:a16="http://schemas.microsoft.com/office/drawing/2014/main" id="{29BC78B7-6078-54B1-DB38-CB4B25FF20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5A7E84-987D-4A81-8C38-BBD98C9314C3}"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080075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D6DB-6899-031B-7F4C-9887F3621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9D0B3C-4DA0-4CAC-D34E-1D6E1ADA1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172CF3-60BB-70CC-57DD-050797ADB0ED}"/>
              </a:ext>
            </a:extLst>
          </p:cNvPr>
          <p:cNvSpPr>
            <a:spLocks noGrp="1"/>
          </p:cNvSpPr>
          <p:nvPr>
            <p:ph type="body" idx="1"/>
          </p:nvPr>
        </p:nvSpPr>
        <p:spPr/>
        <p:txBody>
          <a:bodyPr/>
          <a:lstStyle/>
          <a:p>
            <a:r>
              <a:rPr lang="en-US"/>
              <a:t>Comps’ improvement in KCCQ</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CORVIA (REDUCE LAP-HF II)   KCCQ-OSS   1Y   baseline=~45   Improvement over placebo=5.5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CORVIA (REDUCE LAP-HF II)   KCCQ-OSS   2Y   baseline=~45   Improvement over placebo=4.6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CORVIA (REDUCE LAP-HF II)   KCCQ-OSS   3Y   baseline=~45   Improvement over placebo=10.3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Empagliflozin   KCCQ-OSS   1y   baseline=68.9   improvement over placebo=1.6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Dapagliflozin   KCCQ-OSS   8m  baseline=~66   improvement over placebo=2.1 points</a:t>
            </a:r>
          </a:p>
          <a:p>
            <a:r>
              <a:rPr lang="en-US" sz="1800" b="0" i="0" u="none" strike="noStrike">
                <a:solidFill>
                  <a:srgbClr val="000000"/>
                </a:solidFill>
                <a:effectLst/>
                <a:latin typeface="Arial" panose="020B0604020202020204" pitchFamily="34" charset="0"/>
              </a:rPr>
              <a:t>Entresto   KCCQ-CSS   8m   baseline=?   improvement over placebo=1 point</a:t>
            </a:r>
          </a:p>
          <a:p>
            <a:r>
              <a:rPr lang="en-US" sz="1800" b="0" i="0" u="none" strike="noStrike">
                <a:solidFill>
                  <a:srgbClr val="000000"/>
                </a:solidFill>
                <a:effectLst/>
                <a:latin typeface="Arial" panose="020B0604020202020204" pitchFamily="34" charset="0"/>
              </a:rPr>
              <a:t>CCM   KCCQ-OSS   24w   baseline=49   improvement over placebo=18 points</a:t>
            </a:r>
          </a:p>
          <a:p>
            <a:r>
              <a:rPr lang="en-US" sz="1800" b="0" i="0" u="none" strike="noStrike" err="1">
                <a:solidFill>
                  <a:srgbClr val="000000"/>
                </a:solidFill>
                <a:effectLst/>
                <a:latin typeface="Arial" panose="020B0604020202020204" pitchFamily="34" charset="0"/>
              </a:rPr>
              <a:t>CardioMEMS</a:t>
            </a:r>
            <a:r>
              <a:rPr lang="en-US" sz="1800" b="0" i="0" u="none" strike="noStrike">
                <a:solidFill>
                  <a:srgbClr val="000000"/>
                </a:solidFill>
                <a:effectLst/>
                <a:latin typeface="Arial" panose="020B0604020202020204" pitchFamily="34" charset="0"/>
              </a:rPr>
              <a:t>   KCCQ-OSS   12m   baseline=?   Improvement over placebo=1.1 points</a:t>
            </a:r>
          </a:p>
          <a:p>
            <a:r>
              <a:rPr lang="en-US" sz="1800" b="0" i="0" u="none" strike="noStrike" err="1">
                <a:solidFill>
                  <a:srgbClr val="000000"/>
                </a:solidFill>
                <a:effectLst/>
                <a:latin typeface="Arial" panose="020B0604020202020204" pitchFamily="34" charset="0"/>
              </a:rPr>
              <a:t>Mitraclip</a:t>
            </a:r>
            <a:r>
              <a:rPr lang="en-US" sz="1800" b="0" i="0" u="none" strike="noStrike">
                <a:solidFill>
                  <a:srgbClr val="000000"/>
                </a:solidFill>
                <a:effectLst/>
                <a:latin typeface="Arial" panose="020B0604020202020204" pitchFamily="34" charset="0"/>
              </a:rPr>
              <a:t> (COAPT trial)  KCCQ-OSS 12m   baseline=54   Improvement over placebo=16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err="1">
                <a:solidFill>
                  <a:srgbClr val="000000"/>
                </a:solidFill>
                <a:effectLst/>
                <a:latin typeface="Arial" panose="020B0604020202020204" pitchFamily="34" charset="0"/>
              </a:rPr>
              <a:t>Mitraclip</a:t>
            </a:r>
            <a:r>
              <a:rPr lang="en-US" sz="1800" b="0" i="0" u="none" strike="noStrike">
                <a:solidFill>
                  <a:srgbClr val="000000"/>
                </a:solidFill>
                <a:effectLst/>
                <a:latin typeface="Arial" panose="020B0604020202020204" pitchFamily="34" charset="0"/>
              </a:rPr>
              <a:t> (COAPT trial)   KCCQ-OSS 24m   baseline=54   Improvement over placebo=19.9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err="1">
                <a:solidFill>
                  <a:srgbClr val="000000"/>
                </a:solidFill>
                <a:effectLst/>
                <a:latin typeface="Arial" panose="020B0604020202020204" pitchFamily="34" charset="0"/>
              </a:rPr>
              <a:t>Triclip</a:t>
            </a:r>
            <a:r>
              <a:rPr lang="en-US" sz="1800" b="0" i="0" u="none" strike="noStrike">
                <a:solidFill>
                  <a:srgbClr val="000000"/>
                </a:solidFill>
                <a:effectLst/>
                <a:latin typeface="Arial" panose="020B0604020202020204" pitchFamily="34" charset="0"/>
              </a:rPr>
              <a:t>   KCCQ   12m   baseline=55   Improvement over placebo=11.7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rPr>
              <a:t>CRT (MADIT)   12m   Baseline=75   Improvement over placebo=2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rPr>
              <a:t>CRT (MADIT)   24m   Baseline=75   Improvement over placebo=4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rPr>
              <a:t>CRT (MADIT)   36m   Baseline=75   Improvement over placebo=2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endParaRPr lang="en-US" sz="1800" b="0" i="0" u="none" strike="noStrike">
              <a:solidFill>
                <a:srgbClr val="000000"/>
              </a:solidFill>
              <a:effectLst/>
              <a:latin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4D92343A-5D17-43F2-355A-D190589860E1}"/>
              </a:ext>
            </a:extLst>
          </p:cNvPr>
          <p:cNvSpPr>
            <a:spLocks noGrp="1"/>
          </p:cNvSpPr>
          <p:nvPr>
            <p:ph type="sldNum" sz="quarter" idx="5"/>
          </p:nvPr>
        </p:nvSpPr>
        <p:spPr/>
        <p:txBody>
          <a:bodyPr/>
          <a:lstStyle/>
          <a:p>
            <a:fld id="{A85A7E84-987D-4A81-8C38-BBD98C9314C3}" type="slidenum">
              <a:rPr lang="en-US" smtClean="0"/>
              <a:pPr/>
              <a:t>17</a:t>
            </a:fld>
            <a:endParaRPr lang="en-US"/>
          </a:p>
        </p:txBody>
      </p:sp>
    </p:spTree>
    <p:extLst>
      <p:ext uri="{BB962C8B-B14F-4D97-AF65-F5344CB8AC3E}">
        <p14:creationId xmlns:p14="http://schemas.microsoft.com/office/powerpoint/2010/main" val="3866540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329F6-6546-1D4D-9AA8-599F9EAEF7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30BA3E11-4761-0544-A4A6-38B8E3AE5EBC}"/>
              </a:ext>
            </a:extLst>
          </p:cNvPr>
          <p:cNvSpPr>
            <a:spLocks noGrp="1"/>
          </p:cNvSpPr>
          <p:nvPr>
            <p:ph type="title"/>
          </p:nvPr>
        </p:nvSpPr>
        <p:spPr>
          <a:xfrm>
            <a:off x="583557" y="393539"/>
            <a:ext cx="11043292" cy="578733"/>
          </a:xfrm>
        </p:spPr>
        <p:txBody>
          <a:bodyPr anchor="t"/>
          <a:lstStyle/>
          <a:p>
            <a:r>
              <a:rPr lang="en-US"/>
              <a:t>Click to edit Master title style</a:t>
            </a:r>
          </a:p>
        </p:txBody>
      </p:sp>
      <p:sp>
        <p:nvSpPr>
          <p:cNvPr id="8" name="Footer Placeholder 4">
            <a:extLst>
              <a:ext uri="{FF2B5EF4-FFF2-40B4-BE49-F238E27FC236}">
                <a16:creationId xmlns:a16="http://schemas.microsoft.com/office/drawing/2014/main" id="{22BCC8D1-0D72-CB40-9B72-20EEEE694920}"/>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9" name="Slide Number Placeholder 5">
            <a:extLst>
              <a:ext uri="{FF2B5EF4-FFF2-40B4-BE49-F238E27FC236}">
                <a16:creationId xmlns:a16="http://schemas.microsoft.com/office/drawing/2014/main" id="{DDF04EF8-EC82-0848-9BB4-104EA3C03DBA}"/>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184730144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F59B3A-EF67-1A4F-B632-9FBDF462FAEA}"/>
              </a:ext>
            </a:extLst>
          </p:cNvPr>
          <p:cNvSpPr>
            <a:spLocks noGrp="1"/>
          </p:cNvSpPr>
          <p:nvPr>
            <p:ph type="body" idx="1"/>
          </p:nvPr>
        </p:nvSpPr>
        <p:spPr>
          <a:xfrm>
            <a:off x="571500" y="972272"/>
            <a:ext cx="5426075"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F8EDB6-E495-CE42-A41E-89099C72B619}"/>
              </a:ext>
            </a:extLst>
          </p:cNvPr>
          <p:cNvSpPr>
            <a:spLocks noGrp="1"/>
          </p:cNvSpPr>
          <p:nvPr>
            <p:ph sz="half" idx="2"/>
          </p:nvPr>
        </p:nvSpPr>
        <p:spPr>
          <a:xfrm>
            <a:off x="571500" y="1796184"/>
            <a:ext cx="5426075" cy="37131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CA6CA-7425-5243-ACA5-DFDFFF23D1F4}"/>
              </a:ext>
            </a:extLst>
          </p:cNvPr>
          <p:cNvSpPr>
            <a:spLocks noGrp="1"/>
          </p:cNvSpPr>
          <p:nvPr>
            <p:ph type="body" sz="quarter" idx="3"/>
          </p:nvPr>
        </p:nvSpPr>
        <p:spPr>
          <a:xfrm>
            <a:off x="6172200" y="972272"/>
            <a:ext cx="5454650"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F8943A-5440-8042-B03C-4BB432F2003C}"/>
              </a:ext>
            </a:extLst>
          </p:cNvPr>
          <p:cNvSpPr>
            <a:spLocks noGrp="1"/>
          </p:cNvSpPr>
          <p:nvPr>
            <p:ph sz="quarter" idx="4"/>
          </p:nvPr>
        </p:nvSpPr>
        <p:spPr>
          <a:xfrm>
            <a:off x="6172200" y="1796184"/>
            <a:ext cx="5454650" cy="37131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81422EFD-2008-5A44-8C8C-D8E20579CB76}"/>
              </a:ext>
            </a:extLst>
          </p:cNvPr>
          <p:cNvSpPr>
            <a:spLocks noGrp="1"/>
          </p:cNvSpPr>
          <p:nvPr>
            <p:ph type="title"/>
          </p:nvPr>
        </p:nvSpPr>
        <p:spPr>
          <a:xfrm>
            <a:off x="583556" y="393539"/>
            <a:ext cx="11043293" cy="578733"/>
          </a:xfrm>
        </p:spPr>
        <p:txBody>
          <a:bodyPr anchor="t"/>
          <a:lstStyle>
            <a:lvl1pPr>
              <a:defRPr>
                <a:solidFill>
                  <a:schemeClr val="bg1"/>
                </a:solidFill>
              </a:defRPr>
            </a:lvl1pPr>
          </a:lstStyle>
          <a:p>
            <a:r>
              <a:rPr lang="en-US"/>
              <a:t>Click to edit Master title style</a:t>
            </a:r>
          </a:p>
        </p:txBody>
      </p:sp>
      <p:sp>
        <p:nvSpPr>
          <p:cNvPr id="9" name="Footer Placeholder 4">
            <a:extLst>
              <a:ext uri="{FF2B5EF4-FFF2-40B4-BE49-F238E27FC236}">
                <a16:creationId xmlns:a16="http://schemas.microsoft.com/office/drawing/2014/main" id="{4E91324E-50A0-BF49-A98C-B10B2F3ACEF3}"/>
              </a:ext>
            </a:extLst>
          </p:cNvPr>
          <p:cNvSpPr>
            <a:spLocks noGrp="1"/>
          </p:cNvSpPr>
          <p:nvPr>
            <p:ph type="ftr" sz="quarter" idx="10"/>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10" name="Slide Number Placeholder 5">
            <a:extLst>
              <a:ext uri="{FF2B5EF4-FFF2-40B4-BE49-F238E27FC236}">
                <a16:creationId xmlns:a16="http://schemas.microsoft.com/office/drawing/2014/main" id="{EFA32F72-4EC1-5947-8130-E13FD7600961}"/>
              </a:ext>
            </a:extLst>
          </p:cNvPr>
          <p:cNvSpPr>
            <a:spLocks noGrp="1"/>
          </p:cNvSpPr>
          <p:nvPr>
            <p:ph type="sldNum" sz="quarter" idx="11"/>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332575235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83E42B-B43A-2341-AE9A-E299364BBCDC}"/>
              </a:ext>
            </a:extLst>
          </p:cNvPr>
          <p:cNvSpPr>
            <a:spLocks noGrp="1"/>
          </p:cNvSpPr>
          <p:nvPr>
            <p:ph type="title"/>
          </p:nvPr>
        </p:nvSpPr>
        <p:spPr>
          <a:xfrm>
            <a:off x="583556" y="393539"/>
            <a:ext cx="11043293" cy="578733"/>
          </a:xfrm>
        </p:spPr>
        <p:txBody>
          <a:bodyPr anchor="t"/>
          <a:lstStyle>
            <a:lvl1pPr>
              <a:defRPr>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3940E1A5-3BF2-ED40-A422-0B6BA26FA72F}"/>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7" name="Slide Number Placeholder 5">
            <a:extLst>
              <a:ext uri="{FF2B5EF4-FFF2-40B4-BE49-F238E27FC236}">
                <a16:creationId xmlns:a16="http://schemas.microsoft.com/office/drawing/2014/main" id="{30C22880-1DC6-B749-BA3A-FF4BD9DA6217}"/>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239625424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5396EF8E-B6A4-6A42-B15B-72F737021EBA}"/>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5" name="Slide Number Placeholder 5">
            <a:extLst>
              <a:ext uri="{FF2B5EF4-FFF2-40B4-BE49-F238E27FC236}">
                <a16:creationId xmlns:a16="http://schemas.microsoft.com/office/drawing/2014/main" id="{4C73F8DC-0971-F14F-B0E3-0F02BD80F6C5}"/>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38482124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s-ES"/>
              <a:t>REDUCE LAP-HF II 3Y RESPONDER DATA</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340C313-4755-FA46-9FE6-7A23E6FD62E4}" type="slidenum">
              <a:rPr lang="en-US" smtClean="0"/>
              <a:t>‹#›</a:t>
            </a:fld>
            <a:endParaRPr lang="en-US"/>
          </a:p>
        </p:txBody>
      </p:sp>
    </p:spTree>
    <p:extLst>
      <p:ext uri="{BB962C8B-B14F-4D97-AF65-F5344CB8AC3E}">
        <p14:creationId xmlns:p14="http://schemas.microsoft.com/office/powerpoint/2010/main" val="385270308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s-ES"/>
              <a:t>REDUCE LAP-HF II 3Y RESPONDER DATA</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340C313-4755-FA46-9FE6-7A23E6FD62E4}" type="slidenum">
              <a:rPr lang="en-US" smtClean="0"/>
              <a:t>‹#›</a:t>
            </a:fld>
            <a:endParaRPr lang="en-US"/>
          </a:p>
        </p:txBody>
      </p:sp>
    </p:spTree>
    <p:extLst>
      <p:ext uri="{BB962C8B-B14F-4D97-AF65-F5344CB8AC3E}">
        <p14:creationId xmlns:p14="http://schemas.microsoft.com/office/powerpoint/2010/main" val="194924959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90774"/>
            <a:ext cx="10972800" cy="4525963"/>
          </a:xfrm>
        </p:spPr>
        <p:txBody>
          <a:bodyPr/>
          <a:lstStyle>
            <a:lvl1pPr>
              <a:buClr>
                <a:srgbClr val="FF0000"/>
              </a:buClr>
              <a:defRPr/>
            </a:lvl1pPr>
            <a:lvl3pPr>
              <a:buClr>
                <a:srgbClr val="FF0000"/>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913352" y="6463860"/>
            <a:ext cx="3860800" cy="365125"/>
          </a:xfrm>
          <a:prstGeom prst="rect">
            <a:avLst/>
          </a:prstGeom>
        </p:spPr>
        <p:txBody>
          <a:bodyPr/>
          <a:lstStyle>
            <a:lvl1pPr>
              <a:defRPr sz="1400">
                <a:solidFill>
                  <a:schemeClr val="bg1"/>
                </a:solidFill>
              </a:defRPr>
            </a:lvl1pPr>
          </a:lstStyle>
          <a:p>
            <a:pPr algn="ctr"/>
            <a:r>
              <a:rPr lang="es-ES"/>
              <a:t>REDUCE LAP-HF II 3Y RESPONDER DATA</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BB16FC3-643F-F04C-9555-00B37901F3BB}" type="slidenum">
              <a:rPr lang="en-US" smtClean="0"/>
              <a:pPr/>
              <a:t>‹#›</a:t>
            </a:fld>
            <a:endParaRPr lang="en-US"/>
          </a:p>
        </p:txBody>
      </p:sp>
      <p:cxnSp>
        <p:nvCxnSpPr>
          <p:cNvPr id="8" name="Straight Connector 7"/>
          <p:cNvCxnSpPr/>
          <p:nvPr userDrawn="1"/>
        </p:nvCxnSpPr>
        <p:spPr>
          <a:xfrm>
            <a:off x="0" y="999147"/>
            <a:ext cx="12192000" cy="0"/>
          </a:xfrm>
          <a:prstGeom prst="line">
            <a:avLst/>
          </a:prstGeom>
          <a:ln w="38100">
            <a:solidFill>
              <a:srgbClr val="00557A"/>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1453154"/>
            <a:ext cx="12192000" cy="0"/>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00449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881563"/>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CC9D-F437-7147-AFE3-A8367ADC429E}"/>
              </a:ext>
            </a:extLst>
          </p:cNvPr>
          <p:cNvSpPr>
            <a:spLocks noGrp="1"/>
          </p:cNvSpPr>
          <p:nvPr>
            <p:ph type="ctrTitle" hasCustomPrompt="1"/>
          </p:nvPr>
        </p:nvSpPr>
        <p:spPr>
          <a:xfrm>
            <a:off x="571500" y="1813304"/>
            <a:ext cx="8743950" cy="1798237"/>
          </a:xfrm>
          <a:prstGeom prst="rect">
            <a:avLst/>
          </a:prstGeom>
        </p:spPr>
        <p:txBody>
          <a:bodyPr anchor="b">
            <a:normAutofit/>
          </a:bodyPr>
          <a:lstStyle>
            <a:lvl1pPr algn="l">
              <a:defRPr sz="4000" b="1" spc="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62B2A5E5-9F54-CD48-86AF-B477EE57EC7E}"/>
              </a:ext>
            </a:extLst>
          </p:cNvPr>
          <p:cNvSpPr>
            <a:spLocks noGrp="1"/>
          </p:cNvSpPr>
          <p:nvPr>
            <p:ph type="subTitle" idx="1"/>
          </p:nvPr>
        </p:nvSpPr>
        <p:spPr>
          <a:xfrm>
            <a:off x="571500" y="3657123"/>
            <a:ext cx="8255000" cy="488048"/>
          </a:xfrm>
          <a:prstGeom prst="rect">
            <a:avLst/>
          </a:prstGeo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B0FBEA3A-996D-D84D-8959-56665F910B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239" y="585091"/>
            <a:ext cx="3544410" cy="993338"/>
          </a:xfrm>
          <a:prstGeom prst="rect">
            <a:avLst/>
          </a:prstGeom>
        </p:spPr>
      </p:pic>
      <p:sp>
        <p:nvSpPr>
          <p:cNvPr id="11" name="Footer Placeholder 4">
            <a:extLst>
              <a:ext uri="{FF2B5EF4-FFF2-40B4-BE49-F238E27FC236}">
                <a16:creationId xmlns:a16="http://schemas.microsoft.com/office/drawing/2014/main" id="{2A06496C-C12F-4742-8E22-84E64380D352}"/>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tx2"/>
                </a:solidFill>
              </a:defRPr>
            </a:lvl1pPr>
          </a:lstStyle>
          <a:p>
            <a:r>
              <a:rPr lang="es-ES"/>
              <a:t>REDUCE LAP-HF II 3Y RESPONDER DATA</a:t>
            </a:r>
            <a:endParaRPr lang="en-US"/>
          </a:p>
        </p:txBody>
      </p:sp>
      <p:sp>
        <p:nvSpPr>
          <p:cNvPr id="12" name="Slide Number Placeholder 5">
            <a:extLst>
              <a:ext uri="{FF2B5EF4-FFF2-40B4-BE49-F238E27FC236}">
                <a16:creationId xmlns:a16="http://schemas.microsoft.com/office/drawing/2014/main" id="{EFB52CA7-8C39-414D-B165-90306A4A3584}"/>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tx2"/>
                </a:solidFill>
              </a:defRPr>
            </a:lvl1pPr>
          </a:lstStyle>
          <a:p>
            <a:fld id="{542A7824-9999-4FCB-A7C0-39123526D0E0}" type="slidenum">
              <a:rPr lang="en-US" smtClean="0"/>
              <a:t>‹#›</a:t>
            </a:fld>
            <a:endParaRPr lang="en-US"/>
          </a:p>
        </p:txBody>
      </p:sp>
    </p:spTree>
    <p:extLst>
      <p:ext uri="{BB962C8B-B14F-4D97-AF65-F5344CB8AC3E}">
        <p14:creationId xmlns:p14="http://schemas.microsoft.com/office/powerpoint/2010/main" val="283664605"/>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Slide - Patien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CC9D-F437-7147-AFE3-A8367ADC429E}"/>
              </a:ext>
            </a:extLst>
          </p:cNvPr>
          <p:cNvSpPr>
            <a:spLocks noGrp="1"/>
          </p:cNvSpPr>
          <p:nvPr>
            <p:ph type="ctrTitle" hasCustomPrompt="1"/>
          </p:nvPr>
        </p:nvSpPr>
        <p:spPr>
          <a:xfrm>
            <a:off x="571500" y="1813304"/>
            <a:ext cx="8610600" cy="1798237"/>
          </a:xfrm>
          <a:prstGeom prst="rect">
            <a:avLst/>
          </a:prstGeom>
        </p:spPr>
        <p:txBody>
          <a:bodyPr anchor="b">
            <a:normAutofit/>
          </a:bodyPr>
          <a:lstStyle>
            <a:lvl1pPr algn="l">
              <a:defRPr sz="4000" b="1" spc="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62B2A5E5-9F54-CD48-86AF-B477EE57EC7E}"/>
              </a:ext>
            </a:extLst>
          </p:cNvPr>
          <p:cNvSpPr>
            <a:spLocks noGrp="1"/>
          </p:cNvSpPr>
          <p:nvPr>
            <p:ph type="subTitle" idx="1"/>
          </p:nvPr>
        </p:nvSpPr>
        <p:spPr>
          <a:xfrm>
            <a:off x="571500" y="3657123"/>
            <a:ext cx="8255000" cy="488048"/>
          </a:xfrm>
          <a:prstGeom prst="rect">
            <a:avLst/>
          </a:prstGeo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B0FBEA3A-996D-D84D-8959-56665F910B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239" y="585091"/>
            <a:ext cx="3544410" cy="993338"/>
          </a:xfrm>
          <a:prstGeom prst="rect">
            <a:avLst/>
          </a:prstGeom>
        </p:spPr>
      </p:pic>
      <p:sp>
        <p:nvSpPr>
          <p:cNvPr id="10" name="Footer Placeholder 4">
            <a:extLst>
              <a:ext uri="{FF2B5EF4-FFF2-40B4-BE49-F238E27FC236}">
                <a16:creationId xmlns:a16="http://schemas.microsoft.com/office/drawing/2014/main" id="{0F45B519-6734-FE4A-BA5A-601DAC50F4B0}"/>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tx2"/>
                </a:solidFill>
              </a:defRPr>
            </a:lvl1pPr>
          </a:lstStyle>
          <a:p>
            <a:r>
              <a:rPr lang="es-ES"/>
              <a:t>REDUCE LAP-HF II 3Y RESPONDER DATA</a:t>
            </a:r>
            <a:endParaRPr lang="en-US"/>
          </a:p>
        </p:txBody>
      </p:sp>
      <p:sp>
        <p:nvSpPr>
          <p:cNvPr id="11" name="Slide Number Placeholder 5">
            <a:extLst>
              <a:ext uri="{FF2B5EF4-FFF2-40B4-BE49-F238E27FC236}">
                <a16:creationId xmlns:a16="http://schemas.microsoft.com/office/drawing/2014/main" id="{C3278EE0-3A2B-C24B-BD56-2D282A9C80EC}"/>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tx2"/>
                </a:solidFill>
              </a:defRPr>
            </a:lvl1pPr>
          </a:lstStyle>
          <a:p>
            <a:fld id="{542A7824-9999-4FCB-A7C0-39123526D0E0}" type="slidenum">
              <a:rPr lang="en-US" smtClean="0"/>
              <a:t>‹#›</a:t>
            </a:fld>
            <a:endParaRPr lang="en-US"/>
          </a:p>
        </p:txBody>
      </p:sp>
    </p:spTree>
    <p:extLst>
      <p:ext uri="{BB962C8B-B14F-4D97-AF65-F5344CB8AC3E}">
        <p14:creationId xmlns:p14="http://schemas.microsoft.com/office/powerpoint/2010/main" val="3946612600"/>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ver Slide - Produ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CC9D-F437-7147-AFE3-A8367ADC429E}"/>
              </a:ext>
            </a:extLst>
          </p:cNvPr>
          <p:cNvSpPr>
            <a:spLocks noGrp="1"/>
          </p:cNvSpPr>
          <p:nvPr>
            <p:ph type="ctrTitle" hasCustomPrompt="1"/>
          </p:nvPr>
        </p:nvSpPr>
        <p:spPr>
          <a:xfrm>
            <a:off x="571500" y="1813304"/>
            <a:ext cx="8610600" cy="1798237"/>
          </a:xfrm>
          <a:prstGeom prst="rect">
            <a:avLst/>
          </a:prstGeom>
        </p:spPr>
        <p:txBody>
          <a:bodyPr anchor="b">
            <a:normAutofit/>
          </a:bodyPr>
          <a:lstStyle>
            <a:lvl1pPr algn="l">
              <a:defRPr sz="4000" b="1" spc="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62B2A5E5-9F54-CD48-86AF-B477EE57EC7E}"/>
              </a:ext>
            </a:extLst>
          </p:cNvPr>
          <p:cNvSpPr>
            <a:spLocks noGrp="1"/>
          </p:cNvSpPr>
          <p:nvPr>
            <p:ph type="subTitle" idx="1"/>
          </p:nvPr>
        </p:nvSpPr>
        <p:spPr>
          <a:xfrm>
            <a:off x="571500" y="3657123"/>
            <a:ext cx="8255000" cy="488048"/>
          </a:xfrm>
          <a:prstGeom prst="rect">
            <a:avLst/>
          </a:prstGeo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B0FBEA3A-996D-D84D-8959-56665F910B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239" y="585091"/>
            <a:ext cx="3544410" cy="993338"/>
          </a:xfrm>
          <a:prstGeom prst="rect">
            <a:avLst/>
          </a:prstGeom>
        </p:spPr>
      </p:pic>
      <p:sp>
        <p:nvSpPr>
          <p:cNvPr id="11" name="Footer Placeholder 4">
            <a:extLst>
              <a:ext uri="{FF2B5EF4-FFF2-40B4-BE49-F238E27FC236}">
                <a16:creationId xmlns:a16="http://schemas.microsoft.com/office/drawing/2014/main" id="{801E6A7A-50C5-924F-8EB2-851D4F48DB99}"/>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tx2"/>
                </a:solidFill>
              </a:defRPr>
            </a:lvl1pPr>
          </a:lstStyle>
          <a:p>
            <a:r>
              <a:rPr lang="es-ES"/>
              <a:t>REDUCE LAP-HF II 3Y RESPONDER DATA</a:t>
            </a:r>
            <a:endParaRPr lang="en-US"/>
          </a:p>
        </p:txBody>
      </p:sp>
      <p:sp>
        <p:nvSpPr>
          <p:cNvPr id="12" name="Slide Number Placeholder 5">
            <a:extLst>
              <a:ext uri="{FF2B5EF4-FFF2-40B4-BE49-F238E27FC236}">
                <a16:creationId xmlns:a16="http://schemas.microsoft.com/office/drawing/2014/main" id="{1B2258CC-209B-3B45-A1D5-B0646E2969DE}"/>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tx2"/>
                </a:solidFill>
              </a:defRPr>
            </a:lvl1pPr>
          </a:lstStyle>
          <a:p>
            <a:fld id="{542A7824-9999-4FCB-A7C0-39123526D0E0}" type="slidenum">
              <a:rPr lang="en-US" smtClean="0"/>
              <a:t>‹#›</a:t>
            </a:fld>
            <a:endParaRPr lang="en-US"/>
          </a:p>
        </p:txBody>
      </p:sp>
      <p:pic>
        <p:nvPicPr>
          <p:cNvPr id="7" name="Picture 6" descr="A picture containing necklace, basketball, game&#10;&#10;Description automatically generated">
            <a:extLst>
              <a:ext uri="{FF2B5EF4-FFF2-40B4-BE49-F238E27FC236}">
                <a16:creationId xmlns:a16="http://schemas.microsoft.com/office/drawing/2014/main" id="{3FF8B3A2-08E5-7848-B14C-F00F161B7103}"/>
              </a:ext>
            </a:extLst>
          </p:cNvPr>
          <p:cNvPicPr>
            <a:picLocks noChangeAspect="1"/>
          </p:cNvPicPr>
          <p:nvPr/>
        </p:nvPicPr>
        <p:blipFill>
          <a:blip r:embed="rId4"/>
          <a:stretch>
            <a:fillRect/>
          </a:stretch>
        </p:blipFill>
        <p:spPr>
          <a:xfrm>
            <a:off x="8740184" y="3552231"/>
            <a:ext cx="3451816" cy="3164165"/>
          </a:xfrm>
          <a:prstGeom prst="rect">
            <a:avLst/>
          </a:prstGeom>
        </p:spPr>
      </p:pic>
    </p:spTree>
    <p:extLst>
      <p:ext uri="{BB962C8B-B14F-4D97-AF65-F5344CB8AC3E}">
        <p14:creationId xmlns:p14="http://schemas.microsoft.com/office/powerpoint/2010/main" val="46327194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A751-61AB-1C45-B7E2-6916CC96239C}"/>
              </a:ext>
            </a:extLst>
          </p:cNvPr>
          <p:cNvSpPr>
            <a:spLocks noGrp="1"/>
          </p:cNvSpPr>
          <p:nvPr>
            <p:ph type="title"/>
          </p:nvPr>
        </p:nvSpPr>
        <p:spPr>
          <a:xfrm>
            <a:off x="583557" y="393540"/>
            <a:ext cx="11043292" cy="482224"/>
          </a:xfrm>
        </p:spPr>
        <p:txBody>
          <a:bodyPr wrap="none" anchor="t">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BC329F6-6546-1D4D-9AA8-599F9EAEF78C}"/>
              </a:ext>
            </a:extLst>
          </p:cNvPr>
          <p:cNvSpPr>
            <a:spLocks noGrp="1"/>
          </p:cNvSpPr>
          <p:nvPr>
            <p:ph idx="1"/>
          </p:nvPr>
        </p:nvSpPr>
        <p:spPr>
          <a:xfrm>
            <a:off x="583556" y="1504708"/>
            <a:ext cx="11043293" cy="4500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F7745D45-5138-B74A-BD5E-830CE231C443}"/>
              </a:ext>
            </a:extLst>
          </p:cNvPr>
          <p:cNvSpPr>
            <a:spLocks noGrp="1"/>
          </p:cNvSpPr>
          <p:nvPr>
            <p:ph type="body" idx="11"/>
          </p:nvPr>
        </p:nvSpPr>
        <p:spPr>
          <a:xfrm>
            <a:off x="610137" y="872440"/>
            <a:ext cx="11016713" cy="362436"/>
          </a:xfrm>
        </p:spPr>
        <p:txBody>
          <a:bodyPr wrap="none" anchor="t">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Footer Placeholder 4">
            <a:extLst>
              <a:ext uri="{FF2B5EF4-FFF2-40B4-BE49-F238E27FC236}">
                <a16:creationId xmlns:a16="http://schemas.microsoft.com/office/drawing/2014/main" id="{C3D9A527-018B-F348-A151-C013E35FBCD2}"/>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9" name="Slide Number Placeholder 5">
            <a:extLst>
              <a:ext uri="{FF2B5EF4-FFF2-40B4-BE49-F238E27FC236}">
                <a16:creationId xmlns:a16="http://schemas.microsoft.com/office/drawing/2014/main" id="{7E9C4393-7888-4F4F-A577-11012B8FAC9F}"/>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3103009709"/>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Slide - Product Glo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CC9D-F437-7147-AFE3-A8367ADC429E}"/>
              </a:ext>
            </a:extLst>
          </p:cNvPr>
          <p:cNvSpPr>
            <a:spLocks noGrp="1"/>
          </p:cNvSpPr>
          <p:nvPr>
            <p:ph type="ctrTitle" hasCustomPrompt="1"/>
          </p:nvPr>
        </p:nvSpPr>
        <p:spPr>
          <a:xfrm>
            <a:off x="571500" y="1813304"/>
            <a:ext cx="8724900" cy="1798237"/>
          </a:xfrm>
          <a:prstGeom prst="rect">
            <a:avLst/>
          </a:prstGeom>
        </p:spPr>
        <p:txBody>
          <a:bodyPr anchor="b">
            <a:normAutofit/>
          </a:bodyPr>
          <a:lstStyle>
            <a:lvl1pPr algn="l">
              <a:defRPr sz="4000" b="1" spc="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62B2A5E5-9F54-CD48-86AF-B477EE57EC7E}"/>
              </a:ext>
            </a:extLst>
          </p:cNvPr>
          <p:cNvSpPr>
            <a:spLocks noGrp="1"/>
          </p:cNvSpPr>
          <p:nvPr>
            <p:ph type="subTitle" idx="1"/>
          </p:nvPr>
        </p:nvSpPr>
        <p:spPr>
          <a:xfrm>
            <a:off x="571500" y="3657123"/>
            <a:ext cx="8255000" cy="488048"/>
          </a:xfrm>
          <a:prstGeom prst="rect">
            <a:avLst/>
          </a:prstGeom>
          <a:ln>
            <a:noFill/>
          </a:ln>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B0FBEA3A-996D-D84D-8959-56665F910B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239" y="585091"/>
            <a:ext cx="3544410" cy="993338"/>
          </a:xfrm>
          <a:prstGeom prst="rect">
            <a:avLst/>
          </a:prstGeom>
        </p:spPr>
      </p:pic>
      <p:sp>
        <p:nvSpPr>
          <p:cNvPr id="11" name="Footer Placeholder 4">
            <a:extLst>
              <a:ext uri="{FF2B5EF4-FFF2-40B4-BE49-F238E27FC236}">
                <a16:creationId xmlns:a16="http://schemas.microsoft.com/office/drawing/2014/main" id="{2E8B550E-2B4D-D045-A1BD-41E6AFDC5EFE}"/>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tx2"/>
                </a:solidFill>
              </a:defRPr>
            </a:lvl1pPr>
          </a:lstStyle>
          <a:p>
            <a:r>
              <a:rPr lang="es-ES"/>
              <a:t>REDUCE LAP-HF II 3Y RESPONDER DATA</a:t>
            </a:r>
            <a:endParaRPr lang="en-US"/>
          </a:p>
        </p:txBody>
      </p:sp>
      <p:sp>
        <p:nvSpPr>
          <p:cNvPr id="12" name="Slide Number Placeholder 5">
            <a:extLst>
              <a:ext uri="{FF2B5EF4-FFF2-40B4-BE49-F238E27FC236}">
                <a16:creationId xmlns:a16="http://schemas.microsoft.com/office/drawing/2014/main" id="{9F1032D3-113B-7A46-912D-8C91BEB8CC60}"/>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tx2"/>
                </a:solidFill>
              </a:defRPr>
            </a:lvl1pPr>
          </a:lstStyle>
          <a:p>
            <a:fld id="{542A7824-9999-4FCB-A7C0-39123526D0E0}" type="slidenum">
              <a:rPr lang="en-US" smtClean="0"/>
              <a:t>‹#›</a:t>
            </a:fld>
            <a:endParaRPr lang="en-US"/>
          </a:p>
        </p:txBody>
      </p:sp>
    </p:spTree>
    <p:extLst>
      <p:ext uri="{BB962C8B-B14F-4D97-AF65-F5344CB8AC3E}">
        <p14:creationId xmlns:p14="http://schemas.microsoft.com/office/powerpoint/2010/main" val="378140954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CC9D-F437-7147-AFE3-A8367ADC429E}"/>
              </a:ext>
            </a:extLst>
          </p:cNvPr>
          <p:cNvSpPr>
            <a:spLocks noGrp="1"/>
          </p:cNvSpPr>
          <p:nvPr>
            <p:ph type="ctrTitle" hasCustomPrompt="1"/>
          </p:nvPr>
        </p:nvSpPr>
        <p:spPr>
          <a:xfrm>
            <a:off x="571500" y="1813304"/>
            <a:ext cx="8877300" cy="1798237"/>
          </a:xfrm>
          <a:prstGeom prst="rect">
            <a:avLst/>
          </a:prstGeom>
        </p:spPr>
        <p:txBody>
          <a:bodyPr anchor="b">
            <a:normAutofit/>
          </a:bodyPr>
          <a:lstStyle>
            <a:lvl1pPr algn="l">
              <a:defRPr sz="4000" b="1" spc="0">
                <a:solidFill>
                  <a:schemeClr val="tx2"/>
                </a:solidFill>
              </a:defRPr>
            </a:lvl1pPr>
          </a:lstStyle>
          <a:p>
            <a:r>
              <a:rPr lang="en-US"/>
              <a:t>CLICK TO EDIT Divider TITLE STYLE</a:t>
            </a:r>
          </a:p>
        </p:txBody>
      </p:sp>
      <p:sp>
        <p:nvSpPr>
          <p:cNvPr id="3" name="Subtitle 2">
            <a:extLst>
              <a:ext uri="{FF2B5EF4-FFF2-40B4-BE49-F238E27FC236}">
                <a16:creationId xmlns:a16="http://schemas.microsoft.com/office/drawing/2014/main" id="{62B2A5E5-9F54-CD48-86AF-B477EE57EC7E}"/>
              </a:ext>
            </a:extLst>
          </p:cNvPr>
          <p:cNvSpPr>
            <a:spLocks noGrp="1"/>
          </p:cNvSpPr>
          <p:nvPr>
            <p:ph type="subTitle" idx="1"/>
          </p:nvPr>
        </p:nvSpPr>
        <p:spPr>
          <a:xfrm>
            <a:off x="571500" y="3657123"/>
            <a:ext cx="8255000" cy="488048"/>
          </a:xfrm>
          <a:prstGeom prst="rect">
            <a:avLst/>
          </a:prstGeo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ooter Placeholder 4">
            <a:extLst>
              <a:ext uri="{FF2B5EF4-FFF2-40B4-BE49-F238E27FC236}">
                <a16:creationId xmlns:a16="http://schemas.microsoft.com/office/drawing/2014/main" id="{BD5DE385-6526-2644-B285-40A322FEA72B}"/>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tx2"/>
                </a:solidFill>
              </a:defRPr>
            </a:lvl1pPr>
          </a:lstStyle>
          <a:p>
            <a:r>
              <a:rPr lang="es-ES"/>
              <a:t>REDUCE LAP-HF II 3Y RESPONDER DATA</a:t>
            </a:r>
            <a:endParaRPr lang="en-US"/>
          </a:p>
        </p:txBody>
      </p:sp>
      <p:sp>
        <p:nvSpPr>
          <p:cNvPr id="12" name="Slide Number Placeholder 5">
            <a:extLst>
              <a:ext uri="{FF2B5EF4-FFF2-40B4-BE49-F238E27FC236}">
                <a16:creationId xmlns:a16="http://schemas.microsoft.com/office/drawing/2014/main" id="{841D2A2A-C037-A542-A389-5239D702DDB2}"/>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tx2"/>
                </a:solidFill>
              </a:defRPr>
            </a:lvl1pPr>
          </a:lstStyle>
          <a:p>
            <a:fld id="{542A7824-9999-4FCB-A7C0-39123526D0E0}" type="slidenum">
              <a:rPr lang="en-US" smtClean="0"/>
              <a:t>‹#›</a:t>
            </a:fld>
            <a:endParaRPr lang="en-US"/>
          </a:p>
        </p:txBody>
      </p:sp>
      <p:pic>
        <p:nvPicPr>
          <p:cNvPr id="8" name="Picture 7">
            <a:extLst>
              <a:ext uri="{FF2B5EF4-FFF2-40B4-BE49-F238E27FC236}">
                <a16:creationId xmlns:a16="http://schemas.microsoft.com/office/drawing/2014/main" id="{6AAAA0BC-6749-174F-B2F9-92C6B02EF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3711" y="6208298"/>
            <a:ext cx="1927833" cy="539140"/>
          </a:xfrm>
          <a:prstGeom prst="rect">
            <a:avLst/>
          </a:prstGeom>
        </p:spPr>
      </p:pic>
    </p:spTree>
    <p:extLst>
      <p:ext uri="{BB962C8B-B14F-4D97-AF65-F5344CB8AC3E}">
        <p14:creationId xmlns:p14="http://schemas.microsoft.com/office/powerpoint/2010/main" val="1018851007"/>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Slid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CC9D-F437-7147-AFE3-A8367ADC429E}"/>
              </a:ext>
            </a:extLst>
          </p:cNvPr>
          <p:cNvSpPr>
            <a:spLocks noGrp="1"/>
          </p:cNvSpPr>
          <p:nvPr>
            <p:ph type="ctrTitle" hasCustomPrompt="1"/>
          </p:nvPr>
        </p:nvSpPr>
        <p:spPr>
          <a:xfrm>
            <a:off x="571500" y="1813304"/>
            <a:ext cx="8572500" cy="1798237"/>
          </a:xfrm>
          <a:prstGeom prst="rect">
            <a:avLst/>
          </a:prstGeom>
        </p:spPr>
        <p:txBody>
          <a:bodyPr anchor="b">
            <a:normAutofit/>
          </a:bodyPr>
          <a:lstStyle>
            <a:lvl1pPr algn="l">
              <a:defRPr sz="4000" b="1" spc="0">
                <a:solidFill>
                  <a:schemeClr val="bg1"/>
                </a:solidFill>
              </a:defRPr>
            </a:lvl1pPr>
          </a:lstStyle>
          <a:p>
            <a:r>
              <a:rPr lang="en-US"/>
              <a:t>CLICK TO EDIT Divider TITLE STYLE</a:t>
            </a:r>
          </a:p>
        </p:txBody>
      </p:sp>
      <p:sp>
        <p:nvSpPr>
          <p:cNvPr id="3" name="Subtitle 2">
            <a:extLst>
              <a:ext uri="{FF2B5EF4-FFF2-40B4-BE49-F238E27FC236}">
                <a16:creationId xmlns:a16="http://schemas.microsoft.com/office/drawing/2014/main" id="{62B2A5E5-9F54-CD48-86AF-B477EE57EC7E}"/>
              </a:ext>
            </a:extLst>
          </p:cNvPr>
          <p:cNvSpPr>
            <a:spLocks noGrp="1"/>
          </p:cNvSpPr>
          <p:nvPr>
            <p:ph type="subTitle" idx="1"/>
          </p:nvPr>
        </p:nvSpPr>
        <p:spPr>
          <a:xfrm>
            <a:off x="571500" y="3657123"/>
            <a:ext cx="8255000" cy="48804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ooter Placeholder 4">
            <a:extLst>
              <a:ext uri="{FF2B5EF4-FFF2-40B4-BE49-F238E27FC236}">
                <a16:creationId xmlns:a16="http://schemas.microsoft.com/office/drawing/2014/main" id="{8F019CA2-08BB-D440-AA1B-F969BD07B597}"/>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tx2"/>
                </a:solidFill>
              </a:defRPr>
            </a:lvl1pPr>
          </a:lstStyle>
          <a:p>
            <a:r>
              <a:rPr lang="es-ES"/>
              <a:t>REDUCE LAP-HF II 3Y RESPONDER DATA</a:t>
            </a:r>
            <a:endParaRPr lang="en-US"/>
          </a:p>
        </p:txBody>
      </p:sp>
      <p:sp>
        <p:nvSpPr>
          <p:cNvPr id="12" name="Slide Number Placeholder 5">
            <a:extLst>
              <a:ext uri="{FF2B5EF4-FFF2-40B4-BE49-F238E27FC236}">
                <a16:creationId xmlns:a16="http://schemas.microsoft.com/office/drawing/2014/main" id="{34A706D8-B01A-8243-BBBC-FEB010B38D0C}"/>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tx2"/>
                </a:solidFill>
              </a:defRPr>
            </a:lvl1pPr>
          </a:lstStyle>
          <a:p>
            <a:fld id="{542A7824-9999-4FCB-A7C0-39123526D0E0}" type="slidenum">
              <a:rPr lang="en-US" smtClean="0"/>
              <a:t>‹#›</a:t>
            </a:fld>
            <a:endParaRPr lang="en-US"/>
          </a:p>
        </p:txBody>
      </p:sp>
      <p:pic>
        <p:nvPicPr>
          <p:cNvPr id="7" name="Picture 6">
            <a:extLst>
              <a:ext uri="{FF2B5EF4-FFF2-40B4-BE49-F238E27FC236}">
                <a16:creationId xmlns:a16="http://schemas.microsoft.com/office/drawing/2014/main" id="{1119283D-786B-6E46-8DC3-7860BDC2CE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3711" y="6208298"/>
            <a:ext cx="1927833" cy="539140"/>
          </a:xfrm>
          <a:prstGeom prst="rect">
            <a:avLst/>
          </a:prstGeom>
        </p:spPr>
      </p:pic>
    </p:spTree>
    <p:extLst>
      <p:ext uri="{BB962C8B-B14F-4D97-AF65-F5344CB8AC3E}">
        <p14:creationId xmlns:p14="http://schemas.microsoft.com/office/powerpoint/2010/main" val="3605731515"/>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Slide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CC9D-F437-7147-AFE3-A8367ADC429E}"/>
              </a:ext>
            </a:extLst>
          </p:cNvPr>
          <p:cNvSpPr>
            <a:spLocks noGrp="1"/>
          </p:cNvSpPr>
          <p:nvPr>
            <p:ph type="ctrTitle" hasCustomPrompt="1"/>
          </p:nvPr>
        </p:nvSpPr>
        <p:spPr>
          <a:xfrm>
            <a:off x="571500" y="1813304"/>
            <a:ext cx="8572500" cy="1798237"/>
          </a:xfrm>
          <a:prstGeom prst="rect">
            <a:avLst/>
          </a:prstGeom>
        </p:spPr>
        <p:txBody>
          <a:bodyPr anchor="b">
            <a:normAutofit/>
          </a:bodyPr>
          <a:lstStyle>
            <a:lvl1pPr algn="l">
              <a:defRPr sz="4000" b="1" spc="0">
                <a:solidFill>
                  <a:schemeClr val="bg1"/>
                </a:solidFill>
              </a:defRPr>
            </a:lvl1pPr>
          </a:lstStyle>
          <a:p>
            <a:r>
              <a:rPr lang="en-US"/>
              <a:t>CLICK TO EDIT Divider TITLE STYLE</a:t>
            </a:r>
          </a:p>
        </p:txBody>
      </p:sp>
      <p:sp>
        <p:nvSpPr>
          <p:cNvPr id="3" name="Subtitle 2">
            <a:extLst>
              <a:ext uri="{FF2B5EF4-FFF2-40B4-BE49-F238E27FC236}">
                <a16:creationId xmlns:a16="http://schemas.microsoft.com/office/drawing/2014/main" id="{62B2A5E5-9F54-CD48-86AF-B477EE57EC7E}"/>
              </a:ext>
            </a:extLst>
          </p:cNvPr>
          <p:cNvSpPr>
            <a:spLocks noGrp="1"/>
          </p:cNvSpPr>
          <p:nvPr>
            <p:ph type="subTitle" idx="1"/>
          </p:nvPr>
        </p:nvSpPr>
        <p:spPr>
          <a:xfrm>
            <a:off x="571500" y="3657123"/>
            <a:ext cx="8255000" cy="48804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ooter Placeholder 4">
            <a:extLst>
              <a:ext uri="{FF2B5EF4-FFF2-40B4-BE49-F238E27FC236}">
                <a16:creationId xmlns:a16="http://schemas.microsoft.com/office/drawing/2014/main" id="{BD5DE385-6526-2644-B285-40A322FEA72B}"/>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12" name="Slide Number Placeholder 5">
            <a:extLst>
              <a:ext uri="{FF2B5EF4-FFF2-40B4-BE49-F238E27FC236}">
                <a16:creationId xmlns:a16="http://schemas.microsoft.com/office/drawing/2014/main" id="{841D2A2A-C037-A542-A389-5239D702DDB2}"/>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42A7824-9999-4FCB-A7C0-39123526D0E0}" type="slidenum">
              <a:rPr lang="en-US" smtClean="0"/>
              <a:t>‹#›</a:t>
            </a:fld>
            <a:endParaRPr lang="en-US"/>
          </a:p>
        </p:txBody>
      </p:sp>
      <p:pic>
        <p:nvPicPr>
          <p:cNvPr id="13" name="Picture 12">
            <a:extLst>
              <a:ext uri="{FF2B5EF4-FFF2-40B4-BE49-F238E27FC236}">
                <a16:creationId xmlns:a16="http://schemas.microsoft.com/office/drawing/2014/main" id="{BB086AD7-CCE4-6C45-96AF-A2A400B88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3705" y="6208298"/>
            <a:ext cx="1927840" cy="539141"/>
          </a:xfrm>
          <a:prstGeom prst="rect">
            <a:avLst/>
          </a:prstGeom>
        </p:spPr>
      </p:pic>
    </p:spTree>
    <p:extLst>
      <p:ext uri="{BB962C8B-B14F-4D97-AF65-F5344CB8AC3E}">
        <p14:creationId xmlns:p14="http://schemas.microsoft.com/office/powerpoint/2010/main" val="3271497968"/>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nd Slide - Ligh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FBEA3A-996D-D84D-8959-56665F910B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2242" y="2562896"/>
            <a:ext cx="4942805" cy="1385245"/>
          </a:xfrm>
          <a:prstGeom prst="rect">
            <a:avLst/>
          </a:prstGeom>
        </p:spPr>
      </p:pic>
      <p:sp>
        <p:nvSpPr>
          <p:cNvPr id="12" name="Footer Placeholder 4">
            <a:extLst>
              <a:ext uri="{FF2B5EF4-FFF2-40B4-BE49-F238E27FC236}">
                <a16:creationId xmlns:a16="http://schemas.microsoft.com/office/drawing/2014/main" id="{1364F12B-C5EA-D84C-91EE-4F1CDCDCAED5}"/>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tx2"/>
                </a:solidFill>
              </a:defRPr>
            </a:lvl1pPr>
          </a:lstStyle>
          <a:p>
            <a:r>
              <a:rPr lang="es-ES"/>
              <a:t>REDUCE LAP-HF II 3Y RESPONDER DATA</a:t>
            </a:r>
            <a:endParaRPr lang="en-US"/>
          </a:p>
        </p:txBody>
      </p:sp>
      <p:sp>
        <p:nvSpPr>
          <p:cNvPr id="13" name="Slide Number Placeholder 5">
            <a:extLst>
              <a:ext uri="{FF2B5EF4-FFF2-40B4-BE49-F238E27FC236}">
                <a16:creationId xmlns:a16="http://schemas.microsoft.com/office/drawing/2014/main" id="{B468BEFD-0845-2C4B-8BF5-5185B825015B}"/>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tx2"/>
                </a:solidFill>
              </a:defRPr>
            </a:lvl1pPr>
          </a:lstStyle>
          <a:p>
            <a:fld id="{542A7824-9999-4FCB-A7C0-39123526D0E0}" type="slidenum">
              <a:rPr lang="en-US" smtClean="0"/>
              <a:t>‹#›</a:t>
            </a:fld>
            <a:endParaRPr lang="en-US"/>
          </a:p>
        </p:txBody>
      </p:sp>
    </p:spTree>
    <p:extLst>
      <p:ext uri="{BB962C8B-B14F-4D97-AF65-F5344CB8AC3E}">
        <p14:creationId xmlns:p14="http://schemas.microsoft.com/office/powerpoint/2010/main" val="359995722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nd Slide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FBEA3A-996D-D84D-8959-56665F910B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2242" y="2564364"/>
            <a:ext cx="4942805" cy="1382309"/>
          </a:xfrm>
          <a:prstGeom prst="rect">
            <a:avLst/>
          </a:prstGeom>
        </p:spPr>
      </p:pic>
      <p:sp>
        <p:nvSpPr>
          <p:cNvPr id="5" name="Footer Placeholder 4">
            <a:extLst>
              <a:ext uri="{FF2B5EF4-FFF2-40B4-BE49-F238E27FC236}">
                <a16:creationId xmlns:a16="http://schemas.microsoft.com/office/drawing/2014/main" id="{50D51DCB-2DDA-FA4C-876D-09ABE6C9FFBF}"/>
              </a:ext>
            </a:extLst>
          </p:cNvPr>
          <p:cNvSpPr>
            <a:spLocks noGrp="1"/>
          </p:cNvSpPr>
          <p:nvPr>
            <p:ph type="ftr" sz="quarter" idx="3"/>
          </p:nvPr>
        </p:nvSpPr>
        <p:spPr>
          <a:xfrm>
            <a:off x="1441132"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8" name="Slide Number Placeholder 5">
            <a:extLst>
              <a:ext uri="{FF2B5EF4-FFF2-40B4-BE49-F238E27FC236}">
                <a16:creationId xmlns:a16="http://schemas.microsoft.com/office/drawing/2014/main" id="{1B83D0E0-C93A-9844-9AEC-58AB462BEFEE}"/>
              </a:ext>
            </a:extLst>
          </p:cNvPr>
          <p:cNvSpPr>
            <a:spLocks noGrp="1"/>
          </p:cNvSpPr>
          <p:nvPr>
            <p:ph type="sldNum" sz="quarter" idx="4"/>
          </p:nvPr>
        </p:nvSpPr>
        <p:spPr>
          <a:xfrm>
            <a:off x="578247" y="6416009"/>
            <a:ext cx="636431" cy="365125"/>
          </a:xfrm>
          <a:prstGeom prst="rect">
            <a:avLst/>
          </a:prstGeom>
        </p:spPr>
        <p:txBody>
          <a:bodyPr vert="horz" lIns="91440" tIns="45720" rIns="91440" bIns="45720" rtlCol="0" anchor="ctr"/>
          <a:lstStyle>
            <a:lvl1pPr algn="l">
              <a:defRPr sz="1000">
                <a:solidFill>
                  <a:schemeClr val="bg1"/>
                </a:solidFill>
              </a:defRPr>
            </a:lvl1pPr>
          </a:lstStyle>
          <a:p>
            <a:fld id="{542A7824-9999-4FCB-A7C0-39123526D0E0}" type="slidenum">
              <a:rPr lang="en-US" smtClean="0"/>
              <a:t>‹#›</a:t>
            </a:fld>
            <a:endParaRPr lang="en-US"/>
          </a:p>
        </p:txBody>
      </p:sp>
    </p:spTree>
    <p:extLst>
      <p:ext uri="{BB962C8B-B14F-4D97-AF65-F5344CB8AC3E}">
        <p14:creationId xmlns:p14="http://schemas.microsoft.com/office/powerpoint/2010/main" val="230716257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1F75B-9110-4A7D-B18C-14599157A7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202BAB-BEE6-4F8D-B30D-D66107DC4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3C3082-DAE1-4502-AE5A-D2E079FE9AE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A4B4F77-70A5-4BF8-94BD-0A21B2B9E594}"/>
              </a:ext>
            </a:extLst>
          </p:cNvPr>
          <p:cNvSpPr>
            <a:spLocks noGrp="1"/>
          </p:cNvSpPr>
          <p:nvPr>
            <p:ph type="ftr" sz="quarter" idx="11"/>
          </p:nvPr>
        </p:nvSpPr>
        <p:spPr/>
        <p:txBody>
          <a:bodyPr/>
          <a:lstStyle/>
          <a:p>
            <a:r>
              <a:rPr lang="es-ES"/>
              <a:t>REDUCE LAP-HF II 3Y RESPONDER DATA</a:t>
            </a:r>
            <a:endParaRPr lang="en-US"/>
          </a:p>
        </p:txBody>
      </p:sp>
      <p:sp>
        <p:nvSpPr>
          <p:cNvPr id="6" name="Slide Number Placeholder 5">
            <a:extLst>
              <a:ext uri="{FF2B5EF4-FFF2-40B4-BE49-F238E27FC236}">
                <a16:creationId xmlns:a16="http://schemas.microsoft.com/office/drawing/2014/main" id="{99B9DFA3-5361-4E02-8193-902B492DA581}"/>
              </a:ext>
            </a:extLst>
          </p:cNvPr>
          <p:cNvSpPr>
            <a:spLocks noGrp="1"/>
          </p:cNvSpPr>
          <p:nvPr>
            <p:ph type="sldNum" sz="quarter" idx="12"/>
          </p:nvPr>
        </p:nvSpPr>
        <p:spPr/>
        <p:txBody>
          <a:bodyPr/>
          <a:lstStyle/>
          <a:p>
            <a:fld id="{542A7824-9999-4FCB-A7C0-39123526D0E0}" type="slidenum">
              <a:rPr lang="en-US" smtClean="0"/>
              <a:t>‹#›</a:t>
            </a:fld>
            <a:endParaRPr lang="en-US"/>
          </a:p>
        </p:txBody>
      </p:sp>
    </p:spTree>
    <p:extLst>
      <p:ext uri="{BB962C8B-B14F-4D97-AF65-F5344CB8AC3E}">
        <p14:creationId xmlns:p14="http://schemas.microsoft.com/office/powerpoint/2010/main" val="41250811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329F6-6546-1D4D-9AA8-599F9EAEF7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30BA3E11-4761-0544-A4A6-38B8E3AE5EBC}"/>
              </a:ext>
            </a:extLst>
          </p:cNvPr>
          <p:cNvSpPr>
            <a:spLocks noGrp="1"/>
          </p:cNvSpPr>
          <p:nvPr>
            <p:ph type="title"/>
          </p:nvPr>
        </p:nvSpPr>
        <p:spPr>
          <a:xfrm>
            <a:off x="583557" y="393539"/>
            <a:ext cx="11043292" cy="578733"/>
          </a:xfrm>
        </p:spPr>
        <p:txBody>
          <a:bodyPr anchor="t"/>
          <a:lstStyle/>
          <a:p>
            <a:r>
              <a:rPr lang="en-US"/>
              <a:t>Click to edit Master title style</a:t>
            </a:r>
          </a:p>
        </p:txBody>
      </p:sp>
      <p:sp>
        <p:nvSpPr>
          <p:cNvPr id="8" name="Footer Placeholder 4">
            <a:extLst>
              <a:ext uri="{FF2B5EF4-FFF2-40B4-BE49-F238E27FC236}">
                <a16:creationId xmlns:a16="http://schemas.microsoft.com/office/drawing/2014/main" id="{22BCC8D1-0D72-CB40-9B72-20EEEE694920}"/>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9" name="Slide Number Placeholder 5">
            <a:extLst>
              <a:ext uri="{FF2B5EF4-FFF2-40B4-BE49-F238E27FC236}">
                <a16:creationId xmlns:a16="http://schemas.microsoft.com/office/drawing/2014/main" id="{DDF04EF8-EC82-0848-9BB4-104EA3C03DBA}"/>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4185270037"/>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A751-61AB-1C45-B7E2-6916CC96239C}"/>
              </a:ext>
            </a:extLst>
          </p:cNvPr>
          <p:cNvSpPr>
            <a:spLocks noGrp="1"/>
          </p:cNvSpPr>
          <p:nvPr>
            <p:ph type="title"/>
          </p:nvPr>
        </p:nvSpPr>
        <p:spPr>
          <a:xfrm>
            <a:off x="583557" y="393540"/>
            <a:ext cx="11043292" cy="482224"/>
          </a:xfrm>
        </p:spPr>
        <p:txBody>
          <a:bodyPr wrap="none" anchor="t">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BC329F6-6546-1D4D-9AA8-599F9EAEF78C}"/>
              </a:ext>
            </a:extLst>
          </p:cNvPr>
          <p:cNvSpPr>
            <a:spLocks noGrp="1"/>
          </p:cNvSpPr>
          <p:nvPr>
            <p:ph idx="1"/>
          </p:nvPr>
        </p:nvSpPr>
        <p:spPr>
          <a:xfrm>
            <a:off x="583556" y="1504708"/>
            <a:ext cx="11043293" cy="4500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F7745D45-5138-B74A-BD5E-830CE231C443}"/>
              </a:ext>
            </a:extLst>
          </p:cNvPr>
          <p:cNvSpPr>
            <a:spLocks noGrp="1"/>
          </p:cNvSpPr>
          <p:nvPr>
            <p:ph type="body" idx="11"/>
          </p:nvPr>
        </p:nvSpPr>
        <p:spPr>
          <a:xfrm>
            <a:off x="610137" y="872440"/>
            <a:ext cx="11016713" cy="362436"/>
          </a:xfrm>
        </p:spPr>
        <p:txBody>
          <a:bodyPr wrap="none" anchor="t">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Footer Placeholder 4">
            <a:extLst>
              <a:ext uri="{FF2B5EF4-FFF2-40B4-BE49-F238E27FC236}">
                <a16:creationId xmlns:a16="http://schemas.microsoft.com/office/drawing/2014/main" id="{C3D9A527-018B-F348-A151-C013E35FBCD2}"/>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9" name="Slide Number Placeholder 5">
            <a:extLst>
              <a:ext uri="{FF2B5EF4-FFF2-40B4-BE49-F238E27FC236}">
                <a16:creationId xmlns:a16="http://schemas.microsoft.com/office/drawing/2014/main" id="{7E9C4393-7888-4F4F-A577-11012B8FAC9F}"/>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2729930320"/>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2BBF4-4755-2E43-81C8-9F1432963A50}"/>
              </a:ext>
            </a:extLst>
          </p:cNvPr>
          <p:cNvSpPr>
            <a:spLocks noGrp="1"/>
          </p:cNvSpPr>
          <p:nvPr>
            <p:ph sz="half" idx="1"/>
          </p:nvPr>
        </p:nvSpPr>
        <p:spPr>
          <a:xfrm>
            <a:off x="571500" y="1231901"/>
            <a:ext cx="5448300" cy="4762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1AC3B-2553-0A42-945D-545D234C4F53}"/>
              </a:ext>
            </a:extLst>
          </p:cNvPr>
          <p:cNvSpPr>
            <a:spLocks noGrp="1"/>
          </p:cNvSpPr>
          <p:nvPr>
            <p:ph sz="half" idx="2"/>
          </p:nvPr>
        </p:nvSpPr>
        <p:spPr>
          <a:xfrm>
            <a:off x="6172200" y="1231901"/>
            <a:ext cx="5454650" cy="4762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EF79CC8C-B769-7044-A242-41589ECB348B}"/>
              </a:ext>
            </a:extLst>
          </p:cNvPr>
          <p:cNvSpPr>
            <a:spLocks noGrp="1"/>
          </p:cNvSpPr>
          <p:nvPr>
            <p:ph type="title"/>
          </p:nvPr>
        </p:nvSpPr>
        <p:spPr>
          <a:xfrm>
            <a:off x="583556" y="393539"/>
            <a:ext cx="11043293" cy="578733"/>
          </a:xfrm>
        </p:spPr>
        <p:txBody>
          <a:bodyPr anchor="t"/>
          <a:lstStyle/>
          <a:p>
            <a:r>
              <a:rPr lang="en-US"/>
              <a:t>Click to edit Master title style</a:t>
            </a:r>
          </a:p>
        </p:txBody>
      </p:sp>
      <p:sp>
        <p:nvSpPr>
          <p:cNvPr id="10" name="Footer Placeholder 4">
            <a:extLst>
              <a:ext uri="{FF2B5EF4-FFF2-40B4-BE49-F238E27FC236}">
                <a16:creationId xmlns:a16="http://schemas.microsoft.com/office/drawing/2014/main" id="{F303215C-D01A-7847-946D-C72BB618C0F6}"/>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11" name="Slide Number Placeholder 5">
            <a:extLst>
              <a:ext uri="{FF2B5EF4-FFF2-40B4-BE49-F238E27FC236}">
                <a16:creationId xmlns:a16="http://schemas.microsoft.com/office/drawing/2014/main" id="{0FCC72A7-3D4B-4046-91DF-91B2539E7913}"/>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33300383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2BBF4-4755-2E43-81C8-9F1432963A50}"/>
              </a:ext>
            </a:extLst>
          </p:cNvPr>
          <p:cNvSpPr>
            <a:spLocks noGrp="1"/>
          </p:cNvSpPr>
          <p:nvPr>
            <p:ph sz="half" idx="1"/>
          </p:nvPr>
        </p:nvSpPr>
        <p:spPr>
          <a:xfrm>
            <a:off x="571500" y="1231901"/>
            <a:ext cx="5448300" cy="4762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1AC3B-2553-0A42-945D-545D234C4F53}"/>
              </a:ext>
            </a:extLst>
          </p:cNvPr>
          <p:cNvSpPr>
            <a:spLocks noGrp="1"/>
          </p:cNvSpPr>
          <p:nvPr>
            <p:ph sz="half" idx="2"/>
          </p:nvPr>
        </p:nvSpPr>
        <p:spPr>
          <a:xfrm>
            <a:off x="6172200" y="1231901"/>
            <a:ext cx="5454650" cy="4762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EF79CC8C-B769-7044-A242-41589ECB348B}"/>
              </a:ext>
            </a:extLst>
          </p:cNvPr>
          <p:cNvSpPr>
            <a:spLocks noGrp="1"/>
          </p:cNvSpPr>
          <p:nvPr>
            <p:ph type="title"/>
          </p:nvPr>
        </p:nvSpPr>
        <p:spPr>
          <a:xfrm>
            <a:off x="583556" y="393539"/>
            <a:ext cx="11043293" cy="578733"/>
          </a:xfrm>
        </p:spPr>
        <p:txBody>
          <a:bodyPr anchor="t"/>
          <a:lstStyle/>
          <a:p>
            <a:r>
              <a:rPr lang="en-US"/>
              <a:t>Click to edit Master title style</a:t>
            </a:r>
          </a:p>
        </p:txBody>
      </p:sp>
      <p:sp>
        <p:nvSpPr>
          <p:cNvPr id="10" name="Footer Placeholder 4">
            <a:extLst>
              <a:ext uri="{FF2B5EF4-FFF2-40B4-BE49-F238E27FC236}">
                <a16:creationId xmlns:a16="http://schemas.microsoft.com/office/drawing/2014/main" id="{F303215C-D01A-7847-946D-C72BB618C0F6}"/>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11" name="Slide Number Placeholder 5">
            <a:extLst>
              <a:ext uri="{FF2B5EF4-FFF2-40B4-BE49-F238E27FC236}">
                <a16:creationId xmlns:a16="http://schemas.microsoft.com/office/drawing/2014/main" id="{0FCC72A7-3D4B-4046-91DF-91B2539E7913}"/>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149199733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F59B3A-EF67-1A4F-B632-9FBDF462FAEA}"/>
              </a:ext>
            </a:extLst>
          </p:cNvPr>
          <p:cNvSpPr>
            <a:spLocks noGrp="1"/>
          </p:cNvSpPr>
          <p:nvPr>
            <p:ph type="body" idx="1"/>
          </p:nvPr>
        </p:nvSpPr>
        <p:spPr>
          <a:xfrm>
            <a:off x="571500" y="971335"/>
            <a:ext cx="54260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F8EDB6-E495-CE42-A41E-89099C72B619}"/>
              </a:ext>
            </a:extLst>
          </p:cNvPr>
          <p:cNvSpPr>
            <a:spLocks noGrp="1"/>
          </p:cNvSpPr>
          <p:nvPr>
            <p:ph sz="half" idx="2"/>
          </p:nvPr>
        </p:nvSpPr>
        <p:spPr>
          <a:xfrm>
            <a:off x="571500" y="1795247"/>
            <a:ext cx="5426075" cy="37131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CA6CA-7425-5243-ACA5-DFDFFF23D1F4}"/>
              </a:ext>
            </a:extLst>
          </p:cNvPr>
          <p:cNvSpPr>
            <a:spLocks noGrp="1"/>
          </p:cNvSpPr>
          <p:nvPr>
            <p:ph type="body" sz="quarter" idx="3"/>
          </p:nvPr>
        </p:nvSpPr>
        <p:spPr>
          <a:xfrm>
            <a:off x="6172200" y="971335"/>
            <a:ext cx="54546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F8943A-5440-8042-B03C-4BB432F2003C}"/>
              </a:ext>
            </a:extLst>
          </p:cNvPr>
          <p:cNvSpPr>
            <a:spLocks noGrp="1"/>
          </p:cNvSpPr>
          <p:nvPr>
            <p:ph sz="quarter" idx="4"/>
          </p:nvPr>
        </p:nvSpPr>
        <p:spPr>
          <a:xfrm>
            <a:off x="6172200" y="1795247"/>
            <a:ext cx="5454650" cy="37131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81422EFD-2008-5A44-8C8C-D8E20579CB76}"/>
              </a:ext>
            </a:extLst>
          </p:cNvPr>
          <p:cNvSpPr>
            <a:spLocks noGrp="1"/>
          </p:cNvSpPr>
          <p:nvPr>
            <p:ph type="title"/>
          </p:nvPr>
        </p:nvSpPr>
        <p:spPr>
          <a:xfrm>
            <a:off x="583556" y="393539"/>
            <a:ext cx="11043293" cy="578733"/>
          </a:xfrm>
        </p:spPr>
        <p:txBody>
          <a:bodyPr anchor="t"/>
          <a:lstStyle/>
          <a:p>
            <a:r>
              <a:rPr lang="en-US"/>
              <a:t>Click to edit Master title style</a:t>
            </a:r>
          </a:p>
        </p:txBody>
      </p:sp>
      <p:sp>
        <p:nvSpPr>
          <p:cNvPr id="12" name="Footer Placeholder 4">
            <a:extLst>
              <a:ext uri="{FF2B5EF4-FFF2-40B4-BE49-F238E27FC236}">
                <a16:creationId xmlns:a16="http://schemas.microsoft.com/office/drawing/2014/main" id="{39BC5C37-CABD-1543-8DAE-636E8056E9D9}"/>
              </a:ext>
            </a:extLst>
          </p:cNvPr>
          <p:cNvSpPr>
            <a:spLocks noGrp="1"/>
          </p:cNvSpPr>
          <p:nvPr>
            <p:ph type="ftr" sz="quarter" idx="10"/>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13" name="Slide Number Placeholder 5">
            <a:extLst>
              <a:ext uri="{FF2B5EF4-FFF2-40B4-BE49-F238E27FC236}">
                <a16:creationId xmlns:a16="http://schemas.microsoft.com/office/drawing/2014/main" id="{78121A3B-2CB2-0644-86BF-D062AEB610A0}"/>
              </a:ext>
            </a:extLst>
          </p:cNvPr>
          <p:cNvSpPr>
            <a:spLocks noGrp="1"/>
          </p:cNvSpPr>
          <p:nvPr>
            <p:ph type="sldNum" sz="quarter" idx="11"/>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1521763473"/>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83E42B-B43A-2341-AE9A-E299364BBCDC}"/>
              </a:ext>
            </a:extLst>
          </p:cNvPr>
          <p:cNvSpPr>
            <a:spLocks noGrp="1"/>
          </p:cNvSpPr>
          <p:nvPr>
            <p:ph type="title"/>
          </p:nvPr>
        </p:nvSpPr>
        <p:spPr>
          <a:xfrm>
            <a:off x="583556" y="393539"/>
            <a:ext cx="11043293" cy="578733"/>
          </a:xfrm>
        </p:spPr>
        <p:txBody>
          <a:bodyPr anchor="t"/>
          <a:lstStyle/>
          <a:p>
            <a:r>
              <a:rPr lang="en-US"/>
              <a:t>Click to edit Master title style</a:t>
            </a:r>
          </a:p>
        </p:txBody>
      </p:sp>
      <p:sp>
        <p:nvSpPr>
          <p:cNvPr id="8" name="Footer Placeholder 4">
            <a:extLst>
              <a:ext uri="{FF2B5EF4-FFF2-40B4-BE49-F238E27FC236}">
                <a16:creationId xmlns:a16="http://schemas.microsoft.com/office/drawing/2014/main" id="{580C63BB-4344-3D42-9714-7142FCDD9E1D}"/>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9" name="Slide Number Placeholder 5">
            <a:extLst>
              <a:ext uri="{FF2B5EF4-FFF2-40B4-BE49-F238E27FC236}">
                <a16:creationId xmlns:a16="http://schemas.microsoft.com/office/drawing/2014/main" id="{E0E19BAA-A9AF-E344-94BE-001111697F25}"/>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1946216420"/>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4FE8997B-7E0D-E04C-BB22-EDC115F8A8B1}"/>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7" name="Slide Number Placeholder 5">
            <a:extLst>
              <a:ext uri="{FF2B5EF4-FFF2-40B4-BE49-F238E27FC236}">
                <a16:creationId xmlns:a16="http://schemas.microsoft.com/office/drawing/2014/main" id="{EDE010DC-9672-C241-8EE0-B1C9079193E8}"/>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1731419946"/>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329F6-6546-1D4D-9AA8-599F9EAEF78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30BA3E11-4761-0544-A4A6-38B8E3AE5EBC}"/>
              </a:ext>
            </a:extLst>
          </p:cNvPr>
          <p:cNvSpPr>
            <a:spLocks noGrp="1"/>
          </p:cNvSpPr>
          <p:nvPr>
            <p:ph type="title"/>
          </p:nvPr>
        </p:nvSpPr>
        <p:spPr>
          <a:xfrm>
            <a:off x="583557" y="393539"/>
            <a:ext cx="11043292" cy="578733"/>
          </a:xfrm>
        </p:spPr>
        <p:txBody>
          <a:bodyPr anchor="t"/>
          <a:lstStyle>
            <a:lvl1pPr>
              <a:defRPr>
                <a:solidFill>
                  <a:schemeClr val="bg1"/>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BFA4A4DA-D5A7-3B43-8697-C183538B500E}"/>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10" name="Slide Number Placeholder 5">
            <a:extLst>
              <a:ext uri="{FF2B5EF4-FFF2-40B4-BE49-F238E27FC236}">
                <a16:creationId xmlns:a16="http://schemas.microsoft.com/office/drawing/2014/main" id="{E636B737-BFD8-2744-A5EC-06BBFCFBDB44}"/>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683707034"/>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line Title and Conten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329F6-6546-1D4D-9AA8-599F9EAEF78C}"/>
              </a:ext>
            </a:extLst>
          </p:cNvPr>
          <p:cNvSpPr>
            <a:spLocks noGrp="1"/>
          </p:cNvSpPr>
          <p:nvPr>
            <p:ph idx="1"/>
          </p:nvPr>
        </p:nvSpPr>
        <p:spPr>
          <a:xfrm>
            <a:off x="583556" y="1504708"/>
            <a:ext cx="11043293" cy="45006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A58B0755-F55E-FA4D-8F93-18379CF82112}"/>
              </a:ext>
            </a:extLst>
          </p:cNvPr>
          <p:cNvSpPr>
            <a:spLocks noGrp="1"/>
          </p:cNvSpPr>
          <p:nvPr>
            <p:ph type="title"/>
          </p:nvPr>
        </p:nvSpPr>
        <p:spPr>
          <a:xfrm>
            <a:off x="583557" y="393540"/>
            <a:ext cx="11043292" cy="482224"/>
          </a:xfrm>
        </p:spPr>
        <p:txBody>
          <a:bodyPr wrap="none" anchor="t">
            <a:noAutofit/>
          </a:bodyPr>
          <a:lstStyle>
            <a:lvl1pPr>
              <a:defRPr>
                <a:solidFill>
                  <a:schemeClr val="bg1"/>
                </a:solidFill>
              </a:defRPr>
            </a:lvl1pPr>
          </a:lstStyle>
          <a:p>
            <a:r>
              <a:rPr lang="en-US"/>
              <a:t>Click to edit Master title style</a:t>
            </a:r>
          </a:p>
        </p:txBody>
      </p:sp>
      <p:sp>
        <p:nvSpPr>
          <p:cNvPr id="6" name="Text Placeholder 2">
            <a:extLst>
              <a:ext uri="{FF2B5EF4-FFF2-40B4-BE49-F238E27FC236}">
                <a16:creationId xmlns:a16="http://schemas.microsoft.com/office/drawing/2014/main" id="{22BA36FE-28F4-4642-A4BC-E21060FAB117}"/>
              </a:ext>
            </a:extLst>
          </p:cNvPr>
          <p:cNvSpPr>
            <a:spLocks noGrp="1"/>
          </p:cNvSpPr>
          <p:nvPr>
            <p:ph type="body" idx="11"/>
          </p:nvPr>
        </p:nvSpPr>
        <p:spPr>
          <a:xfrm>
            <a:off x="610137" y="872440"/>
            <a:ext cx="11016713" cy="362436"/>
          </a:xfrm>
        </p:spPr>
        <p:txBody>
          <a:bodyPr wrap="none" anchor="t">
            <a:normAutofit/>
          </a:bodyPr>
          <a:lstStyle>
            <a:lvl1pPr marL="0" indent="0">
              <a:buNone/>
              <a:defRPr sz="20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Footer Placeholder 4">
            <a:extLst>
              <a:ext uri="{FF2B5EF4-FFF2-40B4-BE49-F238E27FC236}">
                <a16:creationId xmlns:a16="http://schemas.microsoft.com/office/drawing/2014/main" id="{9E227E9B-B6BF-DD4A-BFEA-373EB089174B}"/>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8" name="Slide Number Placeholder 5">
            <a:extLst>
              <a:ext uri="{FF2B5EF4-FFF2-40B4-BE49-F238E27FC236}">
                <a16:creationId xmlns:a16="http://schemas.microsoft.com/office/drawing/2014/main" id="{6A81F552-CDA8-C645-B5B4-7323D6BBFA92}"/>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2329431110"/>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2BBF4-4755-2E43-81C8-9F1432963A50}"/>
              </a:ext>
            </a:extLst>
          </p:cNvPr>
          <p:cNvSpPr>
            <a:spLocks noGrp="1"/>
          </p:cNvSpPr>
          <p:nvPr>
            <p:ph sz="half" idx="1"/>
          </p:nvPr>
        </p:nvSpPr>
        <p:spPr>
          <a:xfrm>
            <a:off x="571500" y="1231901"/>
            <a:ext cx="5448300" cy="47625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1AC3B-2553-0A42-945D-545D234C4F53}"/>
              </a:ext>
            </a:extLst>
          </p:cNvPr>
          <p:cNvSpPr>
            <a:spLocks noGrp="1"/>
          </p:cNvSpPr>
          <p:nvPr>
            <p:ph sz="half" idx="2"/>
          </p:nvPr>
        </p:nvSpPr>
        <p:spPr>
          <a:xfrm>
            <a:off x="6172200" y="1231901"/>
            <a:ext cx="5454650" cy="47625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EF79CC8C-B769-7044-A242-41589ECB348B}"/>
              </a:ext>
            </a:extLst>
          </p:cNvPr>
          <p:cNvSpPr>
            <a:spLocks noGrp="1"/>
          </p:cNvSpPr>
          <p:nvPr>
            <p:ph type="title"/>
          </p:nvPr>
        </p:nvSpPr>
        <p:spPr>
          <a:xfrm>
            <a:off x="583556" y="393539"/>
            <a:ext cx="11043293" cy="578733"/>
          </a:xfrm>
        </p:spPr>
        <p:txBody>
          <a:bodyPr anchor="t"/>
          <a:lstStyle>
            <a:lvl1pPr>
              <a:defRPr>
                <a:solidFill>
                  <a:schemeClr val="bg1"/>
                </a:solidFill>
              </a:defRPr>
            </a:lvl1pPr>
          </a:lstStyle>
          <a:p>
            <a:r>
              <a:rPr lang="en-US"/>
              <a:t>Click to edit Master title style</a:t>
            </a:r>
          </a:p>
        </p:txBody>
      </p:sp>
      <p:sp>
        <p:nvSpPr>
          <p:cNvPr id="7" name="Footer Placeholder 4">
            <a:extLst>
              <a:ext uri="{FF2B5EF4-FFF2-40B4-BE49-F238E27FC236}">
                <a16:creationId xmlns:a16="http://schemas.microsoft.com/office/drawing/2014/main" id="{2E857CA4-33DC-6949-9BD1-41850EF78FDC}"/>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8" name="Slide Number Placeholder 5">
            <a:extLst>
              <a:ext uri="{FF2B5EF4-FFF2-40B4-BE49-F238E27FC236}">
                <a16:creationId xmlns:a16="http://schemas.microsoft.com/office/drawing/2014/main" id="{1AC63AF0-6F16-4D41-A70E-0375F80AABB1}"/>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2609893354"/>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F59B3A-EF67-1A4F-B632-9FBDF462FAEA}"/>
              </a:ext>
            </a:extLst>
          </p:cNvPr>
          <p:cNvSpPr>
            <a:spLocks noGrp="1"/>
          </p:cNvSpPr>
          <p:nvPr>
            <p:ph type="body" idx="1"/>
          </p:nvPr>
        </p:nvSpPr>
        <p:spPr>
          <a:xfrm>
            <a:off x="571500" y="972272"/>
            <a:ext cx="5426075"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F8EDB6-E495-CE42-A41E-89099C72B619}"/>
              </a:ext>
            </a:extLst>
          </p:cNvPr>
          <p:cNvSpPr>
            <a:spLocks noGrp="1"/>
          </p:cNvSpPr>
          <p:nvPr>
            <p:ph sz="half" idx="2"/>
          </p:nvPr>
        </p:nvSpPr>
        <p:spPr>
          <a:xfrm>
            <a:off x="571500" y="1796184"/>
            <a:ext cx="5426075" cy="37131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CA6CA-7425-5243-ACA5-DFDFFF23D1F4}"/>
              </a:ext>
            </a:extLst>
          </p:cNvPr>
          <p:cNvSpPr>
            <a:spLocks noGrp="1"/>
          </p:cNvSpPr>
          <p:nvPr>
            <p:ph type="body" sz="quarter" idx="3"/>
          </p:nvPr>
        </p:nvSpPr>
        <p:spPr>
          <a:xfrm>
            <a:off x="6172200" y="972272"/>
            <a:ext cx="5454650"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F8943A-5440-8042-B03C-4BB432F2003C}"/>
              </a:ext>
            </a:extLst>
          </p:cNvPr>
          <p:cNvSpPr>
            <a:spLocks noGrp="1"/>
          </p:cNvSpPr>
          <p:nvPr>
            <p:ph sz="quarter" idx="4"/>
          </p:nvPr>
        </p:nvSpPr>
        <p:spPr>
          <a:xfrm>
            <a:off x="6172200" y="1796184"/>
            <a:ext cx="5454650" cy="37131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81422EFD-2008-5A44-8C8C-D8E20579CB76}"/>
              </a:ext>
            </a:extLst>
          </p:cNvPr>
          <p:cNvSpPr>
            <a:spLocks noGrp="1"/>
          </p:cNvSpPr>
          <p:nvPr>
            <p:ph type="title"/>
          </p:nvPr>
        </p:nvSpPr>
        <p:spPr>
          <a:xfrm>
            <a:off x="583556" y="393539"/>
            <a:ext cx="11043293" cy="578733"/>
          </a:xfrm>
        </p:spPr>
        <p:txBody>
          <a:bodyPr anchor="t"/>
          <a:lstStyle>
            <a:lvl1pPr>
              <a:defRPr>
                <a:solidFill>
                  <a:schemeClr val="bg1"/>
                </a:solidFill>
              </a:defRPr>
            </a:lvl1pPr>
          </a:lstStyle>
          <a:p>
            <a:r>
              <a:rPr lang="en-US"/>
              <a:t>Click to edit Master title style</a:t>
            </a:r>
          </a:p>
        </p:txBody>
      </p:sp>
      <p:sp>
        <p:nvSpPr>
          <p:cNvPr id="9" name="Footer Placeholder 4">
            <a:extLst>
              <a:ext uri="{FF2B5EF4-FFF2-40B4-BE49-F238E27FC236}">
                <a16:creationId xmlns:a16="http://schemas.microsoft.com/office/drawing/2014/main" id="{4E91324E-50A0-BF49-A98C-B10B2F3ACEF3}"/>
              </a:ext>
            </a:extLst>
          </p:cNvPr>
          <p:cNvSpPr>
            <a:spLocks noGrp="1"/>
          </p:cNvSpPr>
          <p:nvPr>
            <p:ph type="ftr" sz="quarter" idx="10"/>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10" name="Slide Number Placeholder 5">
            <a:extLst>
              <a:ext uri="{FF2B5EF4-FFF2-40B4-BE49-F238E27FC236}">
                <a16:creationId xmlns:a16="http://schemas.microsoft.com/office/drawing/2014/main" id="{EFA32F72-4EC1-5947-8130-E13FD7600961}"/>
              </a:ext>
            </a:extLst>
          </p:cNvPr>
          <p:cNvSpPr>
            <a:spLocks noGrp="1"/>
          </p:cNvSpPr>
          <p:nvPr>
            <p:ph type="sldNum" sz="quarter" idx="11"/>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19919785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83E42B-B43A-2341-AE9A-E299364BBCDC}"/>
              </a:ext>
            </a:extLst>
          </p:cNvPr>
          <p:cNvSpPr>
            <a:spLocks noGrp="1"/>
          </p:cNvSpPr>
          <p:nvPr>
            <p:ph type="title"/>
          </p:nvPr>
        </p:nvSpPr>
        <p:spPr>
          <a:xfrm>
            <a:off x="583556" y="393539"/>
            <a:ext cx="11043293" cy="578733"/>
          </a:xfrm>
        </p:spPr>
        <p:txBody>
          <a:bodyPr anchor="t"/>
          <a:lstStyle>
            <a:lvl1pPr>
              <a:defRPr>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3940E1A5-3BF2-ED40-A422-0B6BA26FA72F}"/>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7" name="Slide Number Placeholder 5">
            <a:extLst>
              <a:ext uri="{FF2B5EF4-FFF2-40B4-BE49-F238E27FC236}">
                <a16:creationId xmlns:a16="http://schemas.microsoft.com/office/drawing/2014/main" id="{30C22880-1DC6-B749-BA3A-FF4BD9DA6217}"/>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2864331883"/>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5396EF8E-B6A4-6A42-B15B-72F737021EBA}"/>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5" name="Slide Number Placeholder 5">
            <a:extLst>
              <a:ext uri="{FF2B5EF4-FFF2-40B4-BE49-F238E27FC236}">
                <a16:creationId xmlns:a16="http://schemas.microsoft.com/office/drawing/2014/main" id="{4C73F8DC-0971-F14F-B0E3-0F02BD80F6C5}"/>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3580501133"/>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s-ES"/>
              <a:t>REDUCE LAP-HF II 3Y RESPONDER DATA</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340C313-4755-FA46-9FE6-7A23E6FD62E4}" type="slidenum">
              <a:rPr lang="en-US" smtClean="0"/>
              <a:t>‹#›</a:t>
            </a:fld>
            <a:endParaRPr lang="en-US"/>
          </a:p>
        </p:txBody>
      </p:sp>
    </p:spTree>
    <p:extLst>
      <p:ext uri="{BB962C8B-B14F-4D97-AF65-F5344CB8AC3E}">
        <p14:creationId xmlns:p14="http://schemas.microsoft.com/office/powerpoint/2010/main" val="398459035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F59B3A-EF67-1A4F-B632-9FBDF462FAEA}"/>
              </a:ext>
            </a:extLst>
          </p:cNvPr>
          <p:cNvSpPr>
            <a:spLocks noGrp="1"/>
          </p:cNvSpPr>
          <p:nvPr>
            <p:ph type="body" idx="1"/>
          </p:nvPr>
        </p:nvSpPr>
        <p:spPr>
          <a:xfrm>
            <a:off x="571500" y="971335"/>
            <a:ext cx="54260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F8EDB6-E495-CE42-A41E-89099C72B619}"/>
              </a:ext>
            </a:extLst>
          </p:cNvPr>
          <p:cNvSpPr>
            <a:spLocks noGrp="1"/>
          </p:cNvSpPr>
          <p:nvPr>
            <p:ph sz="half" idx="2"/>
          </p:nvPr>
        </p:nvSpPr>
        <p:spPr>
          <a:xfrm>
            <a:off x="571500" y="1795247"/>
            <a:ext cx="5426075" cy="37131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CA6CA-7425-5243-ACA5-DFDFFF23D1F4}"/>
              </a:ext>
            </a:extLst>
          </p:cNvPr>
          <p:cNvSpPr>
            <a:spLocks noGrp="1"/>
          </p:cNvSpPr>
          <p:nvPr>
            <p:ph type="body" sz="quarter" idx="3"/>
          </p:nvPr>
        </p:nvSpPr>
        <p:spPr>
          <a:xfrm>
            <a:off x="6172200" y="971335"/>
            <a:ext cx="54546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F8943A-5440-8042-B03C-4BB432F2003C}"/>
              </a:ext>
            </a:extLst>
          </p:cNvPr>
          <p:cNvSpPr>
            <a:spLocks noGrp="1"/>
          </p:cNvSpPr>
          <p:nvPr>
            <p:ph sz="quarter" idx="4"/>
          </p:nvPr>
        </p:nvSpPr>
        <p:spPr>
          <a:xfrm>
            <a:off x="6172200" y="1795247"/>
            <a:ext cx="5454650" cy="37131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81422EFD-2008-5A44-8C8C-D8E20579CB76}"/>
              </a:ext>
            </a:extLst>
          </p:cNvPr>
          <p:cNvSpPr>
            <a:spLocks noGrp="1"/>
          </p:cNvSpPr>
          <p:nvPr>
            <p:ph type="title"/>
          </p:nvPr>
        </p:nvSpPr>
        <p:spPr>
          <a:xfrm>
            <a:off x="583556" y="393539"/>
            <a:ext cx="11043293" cy="578733"/>
          </a:xfrm>
        </p:spPr>
        <p:txBody>
          <a:bodyPr anchor="t"/>
          <a:lstStyle/>
          <a:p>
            <a:r>
              <a:rPr lang="en-US"/>
              <a:t>Click to edit Master title style</a:t>
            </a:r>
          </a:p>
        </p:txBody>
      </p:sp>
      <p:sp>
        <p:nvSpPr>
          <p:cNvPr id="12" name="Footer Placeholder 4">
            <a:extLst>
              <a:ext uri="{FF2B5EF4-FFF2-40B4-BE49-F238E27FC236}">
                <a16:creationId xmlns:a16="http://schemas.microsoft.com/office/drawing/2014/main" id="{39BC5C37-CABD-1543-8DAE-636E8056E9D9}"/>
              </a:ext>
            </a:extLst>
          </p:cNvPr>
          <p:cNvSpPr>
            <a:spLocks noGrp="1"/>
          </p:cNvSpPr>
          <p:nvPr>
            <p:ph type="ftr" sz="quarter" idx="10"/>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13" name="Slide Number Placeholder 5">
            <a:extLst>
              <a:ext uri="{FF2B5EF4-FFF2-40B4-BE49-F238E27FC236}">
                <a16:creationId xmlns:a16="http://schemas.microsoft.com/office/drawing/2014/main" id="{78121A3B-2CB2-0644-86BF-D062AEB610A0}"/>
              </a:ext>
            </a:extLst>
          </p:cNvPr>
          <p:cNvSpPr>
            <a:spLocks noGrp="1"/>
          </p:cNvSpPr>
          <p:nvPr>
            <p:ph type="sldNum" sz="quarter" idx="11"/>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1296176864"/>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s-ES"/>
              <a:t>REDUCE LAP-HF II 3Y RESPONDER DATA</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340C313-4755-FA46-9FE6-7A23E6FD62E4}" type="slidenum">
              <a:rPr lang="en-US" smtClean="0"/>
              <a:t>‹#›</a:t>
            </a:fld>
            <a:endParaRPr lang="en-US"/>
          </a:p>
        </p:txBody>
      </p:sp>
    </p:spTree>
    <p:extLst>
      <p:ext uri="{BB962C8B-B14F-4D97-AF65-F5344CB8AC3E}">
        <p14:creationId xmlns:p14="http://schemas.microsoft.com/office/powerpoint/2010/main" val="1906432382"/>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90774"/>
            <a:ext cx="10972800" cy="4525963"/>
          </a:xfrm>
        </p:spPr>
        <p:txBody>
          <a:bodyPr/>
          <a:lstStyle>
            <a:lvl1pPr>
              <a:buClr>
                <a:srgbClr val="FF0000"/>
              </a:buClr>
              <a:defRPr/>
            </a:lvl1pPr>
            <a:lvl3pPr>
              <a:buClr>
                <a:srgbClr val="FF0000"/>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913352" y="6463860"/>
            <a:ext cx="3860800" cy="365125"/>
          </a:xfrm>
          <a:prstGeom prst="rect">
            <a:avLst/>
          </a:prstGeom>
        </p:spPr>
        <p:txBody>
          <a:bodyPr/>
          <a:lstStyle>
            <a:lvl1pPr>
              <a:defRPr sz="1400">
                <a:solidFill>
                  <a:schemeClr val="bg1"/>
                </a:solidFill>
              </a:defRPr>
            </a:lvl1pPr>
          </a:lstStyle>
          <a:p>
            <a:pPr algn="ctr"/>
            <a:r>
              <a:rPr lang="es-ES"/>
              <a:t>REDUCE LAP-HF II 3Y RESPONDER DATA</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BB16FC3-643F-F04C-9555-00B37901F3BB}" type="slidenum">
              <a:rPr lang="en-US" smtClean="0"/>
              <a:pPr/>
              <a:t>‹#›</a:t>
            </a:fld>
            <a:endParaRPr lang="en-US"/>
          </a:p>
        </p:txBody>
      </p:sp>
      <p:cxnSp>
        <p:nvCxnSpPr>
          <p:cNvPr id="8" name="Straight Connector 7"/>
          <p:cNvCxnSpPr/>
          <p:nvPr userDrawn="1"/>
        </p:nvCxnSpPr>
        <p:spPr>
          <a:xfrm>
            <a:off x="0" y="999147"/>
            <a:ext cx="12192000" cy="0"/>
          </a:xfrm>
          <a:prstGeom prst="line">
            <a:avLst/>
          </a:prstGeom>
          <a:ln w="38100">
            <a:solidFill>
              <a:srgbClr val="00557A"/>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1453154"/>
            <a:ext cx="12192000" cy="0"/>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7542560"/>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805419"/>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329F6-6546-1D4D-9AA8-599F9EAEF7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30BA3E11-4761-0544-A4A6-38B8E3AE5EBC}"/>
              </a:ext>
            </a:extLst>
          </p:cNvPr>
          <p:cNvSpPr>
            <a:spLocks noGrp="1"/>
          </p:cNvSpPr>
          <p:nvPr>
            <p:ph type="title"/>
          </p:nvPr>
        </p:nvSpPr>
        <p:spPr>
          <a:xfrm>
            <a:off x="583557" y="393539"/>
            <a:ext cx="11043292" cy="578733"/>
          </a:xfrm>
        </p:spPr>
        <p:txBody>
          <a:bodyPr anchor="t"/>
          <a:lstStyle/>
          <a:p>
            <a:r>
              <a:rPr lang="en-US"/>
              <a:t>Click to edit Master title style</a:t>
            </a:r>
          </a:p>
        </p:txBody>
      </p:sp>
      <p:sp>
        <p:nvSpPr>
          <p:cNvPr id="8" name="Footer Placeholder 4">
            <a:extLst>
              <a:ext uri="{FF2B5EF4-FFF2-40B4-BE49-F238E27FC236}">
                <a16:creationId xmlns:a16="http://schemas.microsoft.com/office/drawing/2014/main" id="{22BCC8D1-0D72-CB40-9B72-20EEEE694920}"/>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9" name="Slide Number Placeholder 5">
            <a:extLst>
              <a:ext uri="{FF2B5EF4-FFF2-40B4-BE49-F238E27FC236}">
                <a16:creationId xmlns:a16="http://schemas.microsoft.com/office/drawing/2014/main" id="{DDF04EF8-EC82-0848-9BB4-104EA3C03DBA}"/>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161979852"/>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A751-61AB-1C45-B7E2-6916CC96239C}"/>
              </a:ext>
            </a:extLst>
          </p:cNvPr>
          <p:cNvSpPr>
            <a:spLocks noGrp="1"/>
          </p:cNvSpPr>
          <p:nvPr>
            <p:ph type="title"/>
          </p:nvPr>
        </p:nvSpPr>
        <p:spPr>
          <a:xfrm>
            <a:off x="583557" y="393540"/>
            <a:ext cx="11043292" cy="482224"/>
          </a:xfrm>
        </p:spPr>
        <p:txBody>
          <a:bodyPr wrap="none" anchor="t">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BC329F6-6546-1D4D-9AA8-599F9EAEF78C}"/>
              </a:ext>
            </a:extLst>
          </p:cNvPr>
          <p:cNvSpPr>
            <a:spLocks noGrp="1"/>
          </p:cNvSpPr>
          <p:nvPr>
            <p:ph idx="1"/>
          </p:nvPr>
        </p:nvSpPr>
        <p:spPr>
          <a:xfrm>
            <a:off x="583556" y="1504708"/>
            <a:ext cx="11043293" cy="4500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F7745D45-5138-B74A-BD5E-830CE231C443}"/>
              </a:ext>
            </a:extLst>
          </p:cNvPr>
          <p:cNvSpPr>
            <a:spLocks noGrp="1"/>
          </p:cNvSpPr>
          <p:nvPr>
            <p:ph type="body" idx="11"/>
          </p:nvPr>
        </p:nvSpPr>
        <p:spPr>
          <a:xfrm>
            <a:off x="610137" y="872440"/>
            <a:ext cx="11016713" cy="362436"/>
          </a:xfrm>
        </p:spPr>
        <p:txBody>
          <a:bodyPr wrap="none" anchor="t">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Footer Placeholder 4">
            <a:extLst>
              <a:ext uri="{FF2B5EF4-FFF2-40B4-BE49-F238E27FC236}">
                <a16:creationId xmlns:a16="http://schemas.microsoft.com/office/drawing/2014/main" id="{C3D9A527-018B-F348-A151-C013E35FBCD2}"/>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9" name="Slide Number Placeholder 5">
            <a:extLst>
              <a:ext uri="{FF2B5EF4-FFF2-40B4-BE49-F238E27FC236}">
                <a16:creationId xmlns:a16="http://schemas.microsoft.com/office/drawing/2014/main" id="{7E9C4393-7888-4F4F-A577-11012B8FAC9F}"/>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3365428270"/>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2BBF4-4755-2E43-81C8-9F1432963A50}"/>
              </a:ext>
            </a:extLst>
          </p:cNvPr>
          <p:cNvSpPr>
            <a:spLocks noGrp="1"/>
          </p:cNvSpPr>
          <p:nvPr>
            <p:ph sz="half" idx="1"/>
          </p:nvPr>
        </p:nvSpPr>
        <p:spPr>
          <a:xfrm>
            <a:off x="571500" y="1231901"/>
            <a:ext cx="5448300" cy="4762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1AC3B-2553-0A42-945D-545D234C4F53}"/>
              </a:ext>
            </a:extLst>
          </p:cNvPr>
          <p:cNvSpPr>
            <a:spLocks noGrp="1"/>
          </p:cNvSpPr>
          <p:nvPr>
            <p:ph sz="half" idx="2"/>
          </p:nvPr>
        </p:nvSpPr>
        <p:spPr>
          <a:xfrm>
            <a:off x="6172200" y="1231901"/>
            <a:ext cx="5454650" cy="4762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EF79CC8C-B769-7044-A242-41589ECB348B}"/>
              </a:ext>
            </a:extLst>
          </p:cNvPr>
          <p:cNvSpPr>
            <a:spLocks noGrp="1"/>
          </p:cNvSpPr>
          <p:nvPr>
            <p:ph type="title"/>
          </p:nvPr>
        </p:nvSpPr>
        <p:spPr>
          <a:xfrm>
            <a:off x="583556" y="393539"/>
            <a:ext cx="11043293" cy="578733"/>
          </a:xfrm>
        </p:spPr>
        <p:txBody>
          <a:bodyPr anchor="t"/>
          <a:lstStyle/>
          <a:p>
            <a:r>
              <a:rPr lang="en-US"/>
              <a:t>Click to edit Master title style</a:t>
            </a:r>
          </a:p>
        </p:txBody>
      </p:sp>
      <p:sp>
        <p:nvSpPr>
          <p:cNvPr id="10" name="Footer Placeholder 4">
            <a:extLst>
              <a:ext uri="{FF2B5EF4-FFF2-40B4-BE49-F238E27FC236}">
                <a16:creationId xmlns:a16="http://schemas.microsoft.com/office/drawing/2014/main" id="{F303215C-D01A-7847-946D-C72BB618C0F6}"/>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11" name="Slide Number Placeholder 5">
            <a:extLst>
              <a:ext uri="{FF2B5EF4-FFF2-40B4-BE49-F238E27FC236}">
                <a16:creationId xmlns:a16="http://schemas.microsoft.com/office/drawing/2014/main" id="{0FCC72A7-3D4B-4046-91DF-91B2539E7913}"/>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3253273497"/>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F59B3A-EF67-1A4F-B632-9FBDF462FAEA}"/>
              </a:ext>
            </a:extLst>
          </p:cNvPr>
          <p:cNvSpPr>
            <a:spLocks noGrp="1"/>
          </p:cNvSpPr>
          <p:nvPr>
            <p:ph type="body" idx="1"/>
          </p:nvPr>
        </p:nvSpPr>
        <p:spPr>
          <a:xfrm>
            <a:off x="571500" y="971335"/>
            <a:ext cx="54260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F8EDB6-E495-CE42-A41E-89099C72B619}"/>
              </a:ext>
            </a:extLst>
          </p:cNvPr>
          <p:cNvSpPr>
            <a:spLocks noGrp="1"/>
          </p:cNvSpPr>
          <p:nvPr>
            <p:ph sz="half" idx="2"/>
          </p:nvPr>
        </p:nvSpPr>
        <p:spPr>
          <a:xfrm>
            <a:off x="571500" y="1795247"/>
            <a:ext cx="5426075" cy="37131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CA6CA-7425-5243-ACA5-DFDFFF23D1F4}"/>
              </a:ext>
            </a:extLst>
          </p:cNvPr>
          <p:cNvSpPr>
            <a:spLocks noGrp="1"/>
          </p:cNvSpPr>
          <p:nvPr>
            <p:ph type="body" sz="quarter" idx="3"/>
          </p:nvPr>
        </p:nvSpPr>
        <p:spPr>
          <a:xfrm>
            <a:off x="6172200" y="971335"/>
            <a:ext cx="54546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F8943A-5440-8042-B03C-4BB432F2003C}"/>
              </a:ext>
            </a:extLst>
          </p:cNvPr>
          <p:cNvSpPr>
            <a:spLocks noGrp="1"/>
          </p:cNvSpPr>
          <p:nvPr>
            <p:ph sz="quarter" idx="4"/>
          </p:nvPr>
        </p:nvSpPr>
        <p:spPr>
          <a:xfrm>
            <a:off x="6172200" y="1795247"/>
            <a:ext cx="5454650" cy="37131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81422EFD-2008-5A44-8C8C-D8E20579CB76}"/>
              </a:ext>
            </a:extLst>
          </p:cNvPr>
          <p:cNvSpPr>
            <a:spLocks noGrp="1"/>
          </p:cNvSpPr>
          <p:nvPr>
            <p:ph type="title"/>
          </p:nvPr>
        </p:nvSpPr>
        <p:spPr>
          <a:xfrm>
            <a:off x="583556" y="393539"/>
            <a:ext cx="11043293" cy="578733"/>
          </a:xfrm>
        </p:spPr>
        <p:txBody>
          <a:bodyPr anchor="t"/>
          <a:lstStyle/>
          <a:p>
            <a:r>
              <a:rPr lang="en-US"/>
              <a:t>Click to edit Master title style</a:t>
            </a:r>
          </a:p>
        </p:txBody>
      </p:sp>
      <p:sp>
        <p:nvSpPr>
          <p:cNvPr id="12" name="Footer Placeholder 4">
            <a:extLst>
              <a:ext uri="{FF2B5EF4-FFF2-40B4-BE49-F238E27FC236}">
                <a16:creationId xmlns:a16="http://schemas.microsoft.com/office/drawing/2014/main" id="{39BC5C37-CABD-1543-8DAE-636E8056E9D9}"/>
              </a:ext>
            </a:extLst>
          </p:cNvPr>
          <p:cNvSpPr>
            <a:spLocks noGrp="1"/>
          </p:cNvSpPr>
          <p:nvPr>
            <p:ph type="ftr" sz="quarter" idx="10"/>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13" name="Slide Number Placeholder 5">
            <a:extLst>
              <a:ext uri="{FF2B5EF4-FFF2-40B4-BE49-F238E27FC236}">
                <a16:creationId xmlns:a16="http://schemas.microsoft.com/office/drawing/2014/main" id="{78121A3B-2CB2-0644-86BF-D062AEB610A0}"/>
              </a:ext>
            </a:extLst>
          </p:cNvPr>
          <p:cNvSpPr>
            <a:spLocks noGrp="1"/>
          </p:cNvSpPr>
          <p:nvPr>
            <p:ph type="sldNum" sz="quarter" idx="11"/>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809023314"/>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83E42B-B43A-2341-AE9A-E299364BBCDC}"/>
              </a:ext>
            </a:extLst>
          </p:cNvPr>
          <p:cNvSpPr>
            <a:spLocks noGrp="1"/>
          </p:cNvSpPr>
          <p:nvPr>
            <p:ph type="title"/>
          </p:nvPr>
        </p:nvSpPr>
        <p:spPr>
          <a:xfrm>
            <a:off x="583556" y="393539"/>
            <a:ext cx="11043293" cy="578733"/>
          </a:xfrm>
        </p:spPr>
        <p:txBody>
          <a:bodyPr anchor="t"/>
          <a:lstStyle/>
          <a:p>
            <a:r>
              <a:rPr lang="en-US"/>
              <a:t>Click to edit Master title style</a:t>
            </a:r>
          </a:p>
        </p:txBody>
      </p:sp>
      <p:sp>
        <p:nvSpPr>
          <p:cNvPr id="8" name="Footer Placeholder 4">
            <a:extLst>
              <a:ext uri="{FF2B5EF4-FFF2-40B4-BE49-F238E27FC236}">
                <a16:creationId xmlns:a16="http://schemas.microsoft.com/office/drawing/2014/main" id="{580C63BB-4344-3D42-9714-7142FCDD9E1D}"/>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9" name="Slide Number Placeholder 5">
            <a:extLst>
              <a:ext uri="{FF2B5EF4-FFF2-40B4-BE49-F238E27FC236}">
                <a16:creationId xmlns:a16="http://schemas.microsoft.com/office/drawing/2014/main" id="{E0E19BAA-A9AF-E344-94BE-001111697F25}"/>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2818353707"/>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4FE8997B-7E0D-E04C-BB22-EDC115F8A8B1}"/>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7" name="Slide Number Placeholder 5">
            <a:extLst>
              <a:ext uri="{FF2B5EF4-FFF2-40B4-BE49-F238E27FC236}">
                <a16:creationId xmlns:a16="http://schemas.microsoft.com/office/drawing/2014/main" id="{EDE010DC-9672-C241-8EE0-B1C9079193E8}"/>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90157223"/>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329F6-6546-1D4D-9AA8-599F9EAEF78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30BA3E11-4761-0544-A4A6-38B8E3AE5EBC}"/>
              </a:ext>
            </a:extLst>
          </p:cNvPr>
          <p:cNvSpPr>
            <a:spLocks noGrp="1"/>
          </p:cNvSpPr>
          <p:nvPr>
            <p:ph type="title"/>
          </p:nvPr>
        </p:nvSpPr>
        <p:spPr>
          <a:xfrm>
            <a:off x="583557" y="393539"/>
            <a:ext cx="11043292" cy="578733"/>
          </a:xfrm>
        </p:spPr>
        <p:txBody>
          <a:bodyPr anchor="t"/>
          <a:lstStyle>
            <a:lvl1pPr>
              <a:defRPr>
                <a:solidFill>
                  <a:schemeClr val="bg1"/>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BFA4A4DA-D5A7-3B43-8697-C183538B500E}"/>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10" name="Slide Number Placeholder 5">
            <a:extLst>
              <a:ext uri="{FF2B5EF4-FFF2-40B4-BE49-F238E27FC236}">
                <a16:creationId xmlns:a16="http://schemas.microsoft.com/office/drawing/2014/main" id="{E636B737-BFD8-2744-A5EC-06BBFCFBDB44}"/>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93560307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83E42B-B43A-2341-AE9A-E299364BBCDC}"/>
              </a:ext>
            </a:extLst>
          </p:cNvPr>
          <p:cNvSpPr>
            <a:spLocks noGrp="1"/>
          </p:cNvSpPr>
          <p:nvPr>
            <p:ph type="title"/>
          </p:nvPr>
        </p:nvSpPr>
        <p:spPr>
          <a:xfrm>
            <a:off x="583556" y="393539"/>
            <a:ext cx="11043293" cy="578733"/>
          </a:xfrm>
        </p:spPr>
        <p:txBody>
          <a:bodyPr anchor="t"/>
          <a:lstStyle/>
          <a:p>
            <a:r>
              <a:rPr lang="en-US"/>
              <a:t>Click to edit Master title style</a:t>
            </a:r>
          </a:p>
        </p:txBody>
      </p:sp>
      <p:sp>
        <p:nvSpPr>
          <p:cNvPr id="8" name="Footer Placeholder 4">
            <a:extLst>
              <a:ext uri="{FF2B5EF4-FFF2-40B4-BE49-F238E27FC236}">
                <a16:creationId xmlns:a16="http://schemas.microsoft.com/office/drawing/2014/main" id="{580C63BB-4344-3D42-9714-7142FCDD9E1D}"/>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9" name="Slide Number Placeholder 5">
            <a:extLst>
              <a:ext uri="{FF2B5EF4-FFF2-40B4-BE49-F238E27FC236}">
                <a16:creationId xmlns:a16="http://schemas.microsoft.com/office/drawing/2014/main" id="{E0E19BAA-A9AF-E344-94BE-001111697F25}"/>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2139600845"/>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line Title and Conten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329F6-6546-1D4D-9AA8-599F9EAEF78C}"/>
              </a:ext>
            </a:extLst>
          </p:cNvPr>
          <p:cNvSpPr>
            <a:spLocks noGrp="1"/>
          </p:cNvSpPr>
          <p:nvPr>
            <p:ph idx="1"/>
          </p:nvPr>
        </p:nvSpPr>
        <p:spPr>
          <a:xfrm>
            <a:off x="583556" y="1504708"/>
            <a:ext cx="11043293" cy="45006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A58B0755-F55E-FA4D-8F93-18379CF82112}"/>
              </a:ext>
            </a:extLst>
          </p:cNvPr>
          <p:cNvSpPr>
            <a:spLocks noGrp="1"/>
          </p:cNvSpPr>
          <p:nvPr>
            <p:ph type="title"/>
          </p:nvPr>
        </p:nvSpPr>
        <p:spPr>
          <a:xfrm>
            <a:off x="583557" y="393540"/>
            <a:ext cx="11043292" cy="482224"/>
          </a:xfrm>
        </p:spPr>
        <p:txBody>
          <a:bodyPr wrap="none" anchor="t">
            <a:noAutofit/>
          </a:bodyPr>
          <a:lstStyle>
            <a:lvl1pPr>
              <a:defRPr>
                <a:solidFill>
                  <a:schemeClr val="bg1"/>
                </a:solidFill>
              </a:defRPr>
            </a:lvl1pPr>
          </a:lstStyle>
          <a:p>
            <a:r>
              <a:rPr lang="en-US"/>
              <a:t>Click to edit Master title style</a:t>
            </a:r>
          </a:p>
        </p:txBody>
      </p:sp>
      <p:sp>
        <p:nvSpPr>
          <p:cNvPr id="6" name="Text Placeholder 2">
            <a:extLst>
              <a:ext uri="{FF2B5EF4-FFF2-40B4-BE49-F238E27FC236}">
                <a16:creationId xmlns:a16="http://schemas.microsoft.com/office/drawing/2014/main" id="{22BA36FE-28F4-4642-A4BC-E21060FAB117}"/>
              </a:ext>
            </a:extLst>
          </p:cNvPr>
          <p:cNvSpPr>
            <a:spLocks noGrp="1"/>
          </p:cNvSpPr>
          <p:nvPr>
            <p:ph type="body" idx="11"/>
          </p:nvPr>
        </p:nvSpPr>
        <p:spPr>
          <a:xfrm>
            <a:off x="610137" y="872440"/>
            <a:ext cx="11016713" cy="362436"/>
          </a:xfrm>
        </p:spPr>
        <p:txBody>
          <a:bodyPr wrap="none" anchor="t">
            <a:normAutofit/>
          </a:bodyPr>
          <a:lstStyle>
            <a:lvl1pPr marL="0" indent="0">
              <a:buNone/>
              <a:defRPr sz="20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Footer Placeholder 4">
            <a:extLst>
              <a:ext uri="{FF2B5EF4-FFF2-40B4-BE49-F238E27FC236}">
                <a16:creationId xmlns:a16="http://schemas.microsoft.com/office/drawing/2014/main" id="{9E227E9B-B6BF-DD4A-BFEA-373EB089174B}"/>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8" name="Slide Number Placeholder 5">
            <a:extLst>
              <a:ext uri="{FF2B5EF4-FFF2-40B4-BE49-F238E27FC236}">
                <a16:creationId xmlns:a16="http://schemas.microsoft.com/office/drawing/2014/main" id="{6A81F552-CDA8-C645-B5B4-7323D6BBFA92}"/>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851267170"/>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2BBF4-4755-2E43-81C8-9F1432963A50}"/>
              </a:ext>
            </a:extLst>
          </p:cNvPr>
          <p:cNvSpPr>
            <a:spLocks noGrp="1"/>
          </p:cNvSpPr>
          <p:nvPr>
            <p:ph sz="half" idx="1"/>
          </p:nvPr>
        </p:nvSpPr>
        <p:spPr>
          <a:xfrm>
            <a:off x="571500" y="1231901"/>
            <a:ext cx="5448300" cy="47625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1AC3B-2553-0A42-945D-545D234C4F53}"/>
              </a:ext>
            </a:extLst>
          </p:cNvPr>
          <p:cNvSpPr>
            <a:spLocks noGrp="1"/>
          </p:cNvSpPr>
          <p:nvPr>
            <p:ph sz="half" idx="2"/>
          </p:nvPr>
        </p:nvSpPr>
        <p:spPr>
          <a:xfrm>
            <a:off x="6172200" y="1231901"/>
            <a:ext cx="5454650" cy="47625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EF79CC8C-B769-7044-A242-41589ECB348B}"/>
              </a:ext>
            </a:extLst>
          </p:cNvPr>
          <p:cNvSpPr>
            <a:spLocks noGrp="1"/>
          </p:cNvSpPr>
          <p:nvPr>
            <p:ph type="title"/>
          </p:nvPr>
        </p:nvSpPr>
        <p:spPr>
          <a:xfrm>
            <a:off x="583556" y="393539"/>
            <a:ext cx="11043293" cy="578733"/>
          </a:xfrm>
        </p:spPr>
        <p:txBody>
          <a:bodyPr anchor="t"/>
          <a:lstStyle>
            <a:lvl1pPr>
              <a:defRPr>
                <a:solidFill>
                  <a:schemeClr val="bg1"/>
                </a:solidFill>
              </a:defRPr>
            </a:lvl1pPr>
          </a:lstStyle>
          <a:p>
            <a:r>
              <a:rPr lang="en-US"/>
              <a:t>Click to edit Master title style</a:t>
            </a:r>
          </a:p>
        </p:txBody>
      </p:sp>
      <p:sp>
        <p:nvSpPr>
          <p:cNvPr id="7" name="Footer Placeholder 4">
            <a:extLst>
              <a:ext uri="{FF2B5EF4-FFF2-40B4-BE49-F238E27FC236}">
                <a16:creationId xmlns:a16="http://schemas.microsoft.com/office/drawing/2014/main" id="{2E857CA4-33DC-6949-9BD1-41850EF78FDC}"/>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8" name="Slide Number Placeholder 5">
            <a:extLst>
              <a:ext uri="{FF2B5EF4-FFF2-40B4-BE49-F238E27FC236}">
                <a16:creationId xmlns:a16="http://schemas.microsoft.com/office/drawing/2014/main" id="{1AC63AF0-6F16-4D41-A70E-0375F80AABB1}"/>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4153084698"/>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F59B3A-EF67-1A4F-B632-9FBDF462FAEA}"/>
              </a:ext>
            </a:extLst>
          </p:cNvPr>
          <p:cNvSpPr>
            <a:spLocks noGrp="1"/>
          </p:cNvSpPr>
          <p:nvPr>
            <p:ph type="body" idx="1"/>
          </p:nvPr>
        </p:nvSpPr>
        <p:spPr>
          <a:xfrm>
            <a:off x="571500" y="972272"/>
            <a:ext cx="5426075"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F8EDB6-E495-CE42-A41E-89099C72B619}"/>
              </a:ext>
            </a:extLst>
          </p:cNvPr>
          <p:cNvSpPr>
            <a:spLocks noGrp="1"/>
          </p:cNvSpPr>
          <p:nvPr>
            <p:ph sz="half" idx="2"/>
          </p:nvPr>
        </p:nvSpPr>
        <p:spPr>
          <a:xfrm>
            <a:off x="571500" y="1796184"/>
            <a:ext cx="5426075" cy="37131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CA6CA-7425-5243-ACA5-DFDFFF23D1F4}"/>
              </a:ext>
            </a:extLst>
          </p:cNvPr>
          <p:cNvSpPr>
            <a:spLocks noGrp="1"/>
          </p:cNvSpPr>
          <p:nvPr>
            <p:ph type="body" sz="quarter" idx="3"/>
          </p:nvPr>
        </p:nvSpPr>
        <p:spPr>
          <a:xfrm>
            <a:off x="6172200" y="972272"/>
            <a:ext cx="5454650"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F8943A-5440-8042-B03C-4BB432F2003C}"/>
              </a:ext>
            </a:extLst>
          </p:cNvPr>
          <p:cNvSpPr>
            <a:spLocks noGrp="1"/>
          </p:cNvSpPr>
          <p:nvPr>
            <p:ph sz="quarter" idx="4"/>
          </p:nvPr>
        </p:nvSpPr>
        <p:spPr>
          <a:xfrm>
            <a:off x="6172200" y="1796184"/>
            <a:ext cx="5454650" cy="37131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81422EFD-2008-5A44-8C8C-D8E20579CB76}"/>
              </a:ext>
            </a:extLst>
          </p:cNvPr>
          <p:cNvSpPr>
            <a:spLocks noGrp="1"/>
          </p:cNvSpPr>
          <p:nvPr>
            <p:ph type="title"/>
          </p:nvPr>
        </p:nvSpPr>
        <p:spPr>
          <a:xfrm>
            <a:off x="583556" y="393539"/>
            <a:ext cx="11043293" cy="578733"/>
          </a:xfrm>
        </p:spPr>
        <p:txBody>
          <a:bodyPr anchor="t"/>
          <a:lstStyle>
            <a:lvl1pPr>
              <a:defRPr>
                <a:solidFill>
                  <a:schemeClr val="bg1"/>
                </a:solidFill>
              </a:defRPr>
            </a:lvl1pPr>
          </a:lstStyle>
          <a:p>
            <a:r>
              <a:rPr lang="en-US"/>
              <a:t>Click to edit Master title style</a:t>
            </a:r>
          </a:p>
        </p:txBody>
      </p:sp>
      <p:sp>
        <p:nvSpPr>
          <p:cNvPr id="9" name="Footer Placeholder 4">
            <a:extLst>
              <a:ext uri="{FF2B5EF4-FFF2-40B4-BE49-F238E27FC236}">
                <a16:creationId xmlns:a16="http://schemas.microsoft.com/office/drawing/2014/main" id="{4E91324E-50A0-BF49-A98C-B10B2F3ACEF3}"/>
              </a:ext>
            </a:extLst>
          </p:cNvPr>
          <p:cNvSpPr>
            <a:spLocks noGrp="1"/>
          </p:cNvSpPr>
          <p:nvPr>
            <p:ph type="ftr" sz="quarter" idx="10"/>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10" name="Slide Number Placeholder 5">
            <a:extLst>
              <a:ext uri="{FF2B5EF4-FFF2-40B4-BE49-F238E27FC236}">
                <a16:creationId xmlns:a16="http://schemas.microsoft.com/office/drawing/2014/main" id="{EFA32F72-4EC1-5947-8130-E13FD7600961}"/>
              </a:ext>
            </a:extLst>
          </p:cNvPr>
          <p:cNvSpPr>
            <a:spLocks noGrp="1"/>
          </p:cNvSpPr>
          <p:nvPr>
            <p:ph type="sldNum" sz="quarter" idx="11"/>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3042241405"/>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83E42B-B43A-2341-AE9A-E299364BBCDC}"/>
              </a:ext>
            </a:extLst>
          </p:cNvPr>
          <p:cNvSpPr>
            <a:spLocks noGrp="1"/>
          </p:cNvSpPr>
          <p:nvPr>
            <p:ph type="title"/>
          </p:nvPr>
        </p:nvSpPr>
        <p:spPr>
          <a:xfrm>
            <a:off x="583556" y="393539"/>
            <a:ext cx="11043293" cy="578733"/>
          </a:xfrm>
        </p:spPr>
        <p:txBody>
          <a:bodyPr anchor="t"/>
          <a:lstStyle>
            <a:lvl1pPr>
              <a:defRPr>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3940E1A5-3BF2-ED40-A422-0B6BA26FA72F}"/>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7" name="Slide Number Placeholder 5">
            <a:extLst>
              <a:ext uri="{FF2B5EF4-FFF2-40B4-BE49-F238E27FC236}">
                <a16:creationId xmlns:a16="http://schemas.microsoft.com/office/drawing/2014/main" id="{30C22880-1DC6-B749-BA3A-FF4BD9DA6217}"/>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709770375"/>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5396EF8E-B6A4-6A42-B15B-72F737021EBA}"/>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5" name="Slide Number Placeholder 5">
            <a:extLst>
              <a:ext uri="{FF2B5EF4-FFF2-40B4-BE49-F238E27FC236}">
                <a16:creationId xmlns:a16="http://schemas.microsoft.com/office/drawing/2014/main" id="{4C73F8DC-0971-F14F-B0E3-0F02BD80F6C5}"/>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3134538405"/>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CC9D-F437-7147-AFE3-A8367ADC429E}"/>
              </a:ext>
            </a:extLst>
          </p:cNvPr>
          <p:cNvSpPr>
            <a:spLocks noGrp="1"/>
          </p:cNvSpPr>
          <p:nvPr>
            <p:ph type="ctrTitle" hasCustomPrompt="1"/>
          </p:nvPr>
        </p:nvSpPr>
        <p:spPr>
          <a:xfrm>
            <a:off x="571500" y="1813304"/>
            <a:ext cx="8877300" cy="1798237"/>
          </a:xfrm>
          <a:prstGeom prst="rect">
            <a:avLst/>
          </a:prstGeom>
        </p:spPr>
        <p:txBody>
          <a:bodyPr anchor="b">
            <a:normAutofit/>
          </a:bodyPr>
          <a:lstStyle>
            <a:lvl1pPr algn="l">
              <a:defRPr sz="4000" b="1" spc="0">
                <a:solidFill>
                  <a:schemeClr val="tx2"/>
                </a:solidFill>
              </a:defRPr>
            </a:lvl1pPr>
          </a:lstStyle>
          <a:p>
            <a:r>
              <a:rPr lang="en-US"/>
              <a:t>CLICK TO EDIT Divider TITLE STYLE</a:t>
            </a:r>
          </a:p>
        </p:txBody>
      </p:sp>
      <p:sp>
        <p:nvSpPr>
          <p:cNvPr id="3" name="Subtitle 2">
            <a:extLst>
              <a:ext uri="{FF2B5EF4-FFF2-40B4-BE49-F238E27FC236}">
                <a16:creationId xmlns:a16="http://schemas.microsoft.com/office/drawing/2014/main" id="{62B2A5E5-9F54-CD48-86AF-B477EE57EC7E}"/>
              </a:ext>
            </a:extLst>
          </p:cNvPr>
          <p:cNvSpPr>
            <a:spLocks noGrp="1"/>
          </p:cNvSpPr>
          <p:nvPr>
            <p:ph type="subTitle" idx="1"/>
          </p:nvPr>
        </p:nvSpPr>
        <p:spPr>
          <a:xfrm>
            <a:off x="571500" y="3657123"/>
            <a:ext cx="8255000" cy="488048"/>
          </a:xfrm>
          <a:prstGeom prst="rect">
            <a:avLst/>
          </a:prstGeo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ooter Placeholder 4">
            <a:extLst>
              <a:ext uri="{FF2B5EF4-FFF2-40B4-BE49-F238E27FC236}">
                <a16:creationId xmlns:a16="http://schemas.microsoft.com/office/drawing/2014/main" id="{BD5DE385-6526-2644-B285-40A322FEA72B}"/>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tx2"/>
                </a:solidFill>
              </a:defRPr>
            </a:lvl1pPr>
          </a:lstStyle>
          <a:p>
            <a:r>
              <a:rPr lang="es-ES"/>
              <a:t>REDUCE LAP-HF II 3Y RESPONDER DATA</a:t>
            </a:r>
            <a:endParaRPr lang="en-US"/>
          </a:p>
        </p:txBody>
      </p:sp>
      <p:sp>
        <p:nvSpPr>
          <p:cNvPr id="12" name="Slide Number Placeholder 5">
            <a:extLst>
              <a:ext uri="{FF2B5EF4-FFF2-40B4-BE49-F238E27FC236}">
                <a16:creationId xmlns:a16="http://schemas.microsoft.com/office/drawing/2014/main" id="{841D2A2A-C037-A542-A389-5239D702DDB2}"/>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tx2"/>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3258701836"/>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329F6-6546-1D4D-9AA8-599F9EAEF7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30BA3E11-4761-0544-A4A6-38B8E3AE5EBC}"/>
              </a:ext>
            </a:extLst>
          </p:cNvPr>
          <p:cNvSpPr>
            <a:spLocks noGrp="1"/>
          </p:cNvSpPr>
          <p:nvPr>
            <p:ph type="title"/>
          </p:nvPr>
        </p:nvSpPr>
        <p:spPr>
          <a:xfrm>
            <a:off x="583557" y="393539"/>
            <a:ext cx="11043292" cy="578733"/>
          </a:xfrm>
        </p:spPr>
        <p:txBody>
          <a:bodyPr anchor="t"/>
          <a:lstStyle/>
          <a:p>
            <a:r>
              <a:rPr lang="en-US"/>
              <a:t>Click to edit Master title style</a:t>
            </a:r>
          </a:p>
        </p:txBody>
      </p:sp>
      <p:sp>
        <p:nvSpPr>
          <p:cNvPr id="8" name="Footer Placeholder 4">
            <a:extLst>
              <a:ext uri="{FF2B5EF4-FFF2-40B4-BE49-F238E27FC236}">
                <a16:creationId xmlns:a16="http://schemas.microsoft.com/office/drawing/2014/main" id="{22BCC8D1-0D72-CB40-9B72-20EEEE694920}"/>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9" name="Slide Number Placeholder 5">
            <a:extLst>
              <a:ext uri="{FF2B5EF4-FFF2-40B4-BE49-F238E27FC236}">
                <a16:creationId xmlns:a16="http://schemas.microsoft.com/office/drawing/2014/main" id="{DDF04EF8-EC82-0848-9BB4-104EA3C03DBA}"/>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1547862438"/>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A751-61AB-1C45-B7E2-6916CC96239C}"/>
              </a:ext>
            </a:extLst>
          </p:cNvPr>
          <p:cNvSpPr>
            <a:spLocks noGrp="1"/>
          </p:cNvSpPr>
          <p:nvPr>
            <p:ph type="title"/>
          </p:nvPr>
        </p:nvSpPr>
        <p:spPr>
          <a:xfrm>
            <a:off x="583557" y="393540"/>
            <a:ext cx="11043292" cy="482224"/>
          </a:xfrm>
        </p:spPr>
        <p:txBody>
          <a:bodyPr wrap="none" anchor="t">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BC329F6-6546-1D4D-9AA8-599F9EAEF78C}"/>
              </a:ext>
            </a:extLst>
          </p:cNvPr>
          <p:cNvSpPr>
            <a:spLocks noGrp="1"/>
          </p:cNvSpPr>
          <p:nvPr>
            <p:ph idx="1"/>
          </p:nvPr>
        </p:nvSpPr>
        <p:spPr>
          <a:xfrm>
            <a:off x="583556" y="1504708"/>
            <a:ext cx="11043293" cy="4500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F7745D45-5138-B74A-BD5E-830CE231C443}"/>
              </a:ext>
            </a:extLst>
          </p:cNvPr>
          <p:cNvSpPr>
            <a:spLocks noGrp="1"/>
          </p:cNvSpPr>
          <p:nvPr>
            <p:ph type="body" idx="11"/>
          </p:nvPr>
        </p:nvSpPr>
        <p:spPr>
          <a:xfrm>
            <a:off x="610137" y="872440"/>
            <a:ext cx="11016713" cy="362436"/>
          </a:xfrm>
        </p:spPr>
        <p:txBody>
          <a:bodyPr wrap="none" anchor="t">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Footer Placeholder 4">
            <a:extLst>
              <a:ext uri="{FF2B5EF4-FFF2-40B4-BE49-F238E27FC236}">
                <a16:creationId xmlns:a16="http://schemas.microsoft.com/office/drawing/2014/main" id="{C3D9A527-018B-F348-A151-C013E35FBCD2}"/>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9" name="Slide Number Placeholder 5">
            <a:extLst>
              <a:ext uri="{FF2B5EF4-FFF2-40B4-BE49-F238E27FC236}">
                <a16:creationId xmlns:a16="http://schemas.microsoft.com/office/drawing/2014/main" id="{7E9C4393-7888-4F4F-A577-11012B8FAC9F}"/>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2116243170"/>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2BBF4-4755-2E43-81C8-9F1432963A50}"/>
              </a:ext>
            </a:extLst>
          </p:cNvPr>
          <p:cNvSpPr>
            <a:spLocks noGrp="1"/>
          </p:cNvSpPr>
          <p:nvPr>
            <p:ph sz="half" idx="1"/>
          </p:nvPr>
        </p:nvSpPr>
        <p:spPr>
          <a:xfrm>
            <a:off x="571500" y="1231901"/>
            <a:ext cx="5448300" cy="4762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1AC3B-2553-0A42-945D-545D234C4F53}"/>
              </a:ext>
            </a:extLst>
          </p:cNvPr>
          <p:cNvSpPr>
            <a:spLocks noGrp="1"/>
          </p:cNvSpPr>
          <p:nvPr>
            <p:ph sz="half" idx="2"/>
          </p:nvPr>
        </p:nvSpPr>
        <p:spPr>
          <a:xfrm>
            <a:off x="6172200" y="1231901"/>
            <a:ext cx="5454650" cy="4762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EF79CC8C-B769-7044-A242-41589ECB348B}"/>
              </a:ext>
            </a:extLst>
          </p:cNvPr>
          <p:cNvSpPr>
            <a:spLocks noGrp="1"/>
          </p:cNvSpPr>
          <p:nvPr>
            <p:ph type="title"/>
          </p:nvPr>
        </p:nvSpPr>
        <p:spPr>
          <a:xfrm>
            <a:off x="583556" y="393539"/>
            <a:ext cx="11043293" cy="578733"/>
          </a:xfrm>
        </p:spPr>
        <p:txBody>
          <a:bodyPr anchor="t"/>
          <a:lstStyle/>
          <a:p>
            <a:r>
              <a:rPr lang="en-US"/>
              <a:t>Click to edit Master title style</a:t>
            </a:r>
          </a:p>
        </p:txBody>
      </p:sp>
      <p:sp>
        <p:nvSpPr>
          <p:cNvPr id="10" name="Footer Placeholder 4">
            <a:extLst>
              <a:ext uri="{FF2B5EF4-FFF2-40B4-BE49-F238E27FC236}">
                <a16:creationId xmlns:a16="http://schemas.microsoft.com/office/drawing/2014/main" id="{F303215C-D01A-7847-946D-C72BB618C0F6}"/>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11" name="Slide Number Placeholder 5">
            <a:extLst>
              <a:ext uri="{FF2B5EF4-FFF2-40B4-BE49-F238E27FC236}">
                <a16:creationId xmlns:a16="http://schemas.microsoft.com/office/drawing/2014/main" id="{0FCC72A7-3D4B-4046-91DF-91B2539E7913}"/>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1153303811"/>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F59B3A-EF67-1A4F-B632-9FBDF462FAEA}"/>
              </a:ext>
            </a:extLst>
          </p:cNvPr>
          <p:cNvSpPr>
            <a:spLocks noGrp="1"/>
          </p:cNvSpPr>
          <p:nvPr>
            <p:ph type="body" idx="1"/>
          </p:nvPr>
        </p:nvSpPr>
        <p:spPr>
          <a:xfrm>
            <a:off x="571500" y="971335"/>
            <a:ext cx="54260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F8EDB6-E495-CE42-A41E-89099C72B619}"/>
              </a:ext>
            </a:extLst>
          </p:cNvPr>
          <p:cNvSpPr>
            <a:spLocks noGrp="1"/>
          </p:cNvSpPr>
          <p:nvPr>
            <p:ph sz="half" idx="2"/>
          </p:nvPr>
        </p:nvSpPr>
        <p:spPr>
          <a:xfrm>
            <a:off x="571500" y="1795247"/>
            <a:ext cx="5426075" cy="37131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CA6CA-7425-5243-ACA5-DFDFFF23D1F4}"/>
              </a:ext>
            </a:extLst>
          </p:cNvPr>
          <p:cNvSpPr>
            <a:spLocks noGrp="1"/>
          </p:cNvSpPr>
          <p:nvPr>
            <p:ph type="body" sz="quarter" idx="3"/>
          </p:nvPr>
        </p:nvSpPr>
        <p:spPr>
          <a:xfrm>
            <a:off x="6172200" y="971335"/>
            <a:ext cx="54546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F8943A-5440-8042-B03C-4BB432F2003C}"/>
              </a:ext>
            </a:extLst>
          </p:cNvPr>
          <p:cNvSpPr>
            <a:spLocks noGrp="1"/>
          </p:cNvSpPr>
          <p:nvPr>
            <p:ph sz="quarter" idx="4"/>
          </p:nvPr>
        </p:nvSpPr>
        <p:spPr>
          <a:xfrm>
            <a:off x="6172200" y="1795247"/>
            <a:ext cx="5454650" cy="37131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81422EFD-2008-5A44-8C8C-D8E20579CB76}"/>
              </a:ext>
            </a:extLst>
          </p:cNvPr>
          <p:cNvSpPr>
            <a:spLocks noGrp="1"/>
          </p:cNvSpPr>
          <p:nvPr>
            <p:ph type="title"/>
          </p:nvPr>
        </p:nvSpPr>
        <p:spPr>
          <a:xfrm>
            <a:off x="583556" y="393539"/>
            <a:ext cx="11043293" cy="578733"/>
          </a:xfrm>
        </p:spPr>
        <p:txBody>
          <a:bodyPr anchor="t"/>
          <a:lstStyle/>
          <a:p>
            <a:r>
              <a:rPr lang="en-US"/>
              <a:t>Click to edit Master title style</a:t>
            </a:r>
          </a:p>
        </p:txBody>
      </p:sp>
      <p:sp>
        <p:nvSpPr>
          <p:cNvPr id="12" name="Footer Placeholder 4">
            <a:extLst>
              <a:ext uri="{FF2B5EF4-FFF2-40B4-BE49-F238E27FC236}">
                <a16:creationId xmlns:a16="http://schemas.microsoft.com/office/drawing/2014/main" id="{39BC5C37-CABD-1543-8DAE-636E8056E9D9}"/>
              </a:ext>
            </a:extLst>
          </p:cNvPr>
          <p:cNvSpPr>
            <a:spLocks noGrp="1"/>
          </p:cNvSpPr>
          <p:nvPr>
            <p:ph type="ftr" sz="quarter" idx="10"/>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13" name="Slide Number Placeholder 5">
            <a:extLst>
              <a:ext uri="{FF2B5EF4-FFF2-40B4-BE49-F238E27FC236}">
                <a16:creationId xmlns:a16="http://schemas.microsoft.com/office/drawing/2014/main" id="{78121A3B-2CB2-0644-86BF-D062AEB610A0}"/>
              </a:ext>
            </a:extLst>
          </p:cNvPr>
          <p:cNvSpPr>
            <a:spLocks noGrp="1"/>
          </p:cNvSpPr>
          <p:nvPr>
            <p:ph type="sldNum" sz="quarter" idx="11"/>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287494405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4FE8997B-7E0D-E04C-BB22-EDC115F8A8B1}"/>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7" name="Slide Number Placeholder 5">
            <a:extLst>
              <a:ext uri="{FF2B5EF4-FFF2-40B4-BE49-F238E27FC236}">
                <a16:creationId xmlns:a16="http://schemas.microsoft.com/office/drawing/2014/main" id="{EDE010DC-9672-C241-8EE0-B1C9079193E8}"/>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1123993297"/>
      </p:ext>
    </p:extLst>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83E42B-B43A-2341-AE9A-E299364BBCDC}"/>
              </a:ext>
            </a:extLst>
          </p:cNvPr>
          <p:cNvSpPr>
            <a:spLocks noGrp="1"/>
          </p:cNvSpPr>
          <p:nvPr>
            <p:ph type="title"/>
          </p:nvPr>
        </p:nvSpPr>
        <p:spPr>
          <a:xfrm>
            <a:off x="583556" y="393539"/>
            <a:ext cx="11043293" cy="578733"/>
          </a:xfrm>
        </p:spPr>
        <p:txBody>
          <a:bodyPr anchor="t"/>
          <a:lstStyle/>
          <a:p>
            <a:r>
              <a:rPr lang="en-US"/>
              <a:t>Click to edit Master title style</a:t>
            </a:r>
          </a:p>
        </p:txBody>
      </p:sp>
      <p:sp>
        <p:nvSpPr>
          <p:cNvPr id="8" name="Footer Placeholder 4">
            <a:extLst>
              <a:ext uri="{FF2B5EF4-FFF2-40B4-BE49-F238E27FC236}">
                <a16:creationId xmlns:a16="http://schemas.microsoft.com/office/drawing/2014/main" id="{580C63BB-4344-3D42-9714-7142FCDD9E1D}"/>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9" name="Slide Number Placeholder 5">
            <a:extLst>
              <a:ext uri="{FF2B5EF4-FFF2-40B4-BE49-F238E27FC236}">
                <a16:creationId xmlns:a16="http://schemas.microsoft.com/office/drawing/2014/main" id="{E0E19BAA-A9AF-E344-94BE-001111697F25}"/>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299848909"/>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4FE8997B-7E0D-E04C-BB22-EDC115F8A8B1}"/>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7" name="Slide Number Placeholder 5">
            <a:extLst>
              <a:ext uri="{FF2B5EF4-FFF2-40B4-BE49-F238E27FC236}">
                <a16:creationId xmlns:a16="http://schemas.microsoft.com/office/drawing/2014/main" id="{EDE010DC-9672-C241-8EE0-B1C9079193E8}"/>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3700301595"/>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329F6-6546-1D4D-9AA8-599F9EAEF78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30BA3E11-4761-0544-A4A6-38B8E3AE5EBC}"/>
              </a:ext>
            </a:extLst>
          </p:cNvPr>
          <p:cNvSpPr>
            <a:spLocks noGrp="1"/>
          </p:cNvSpPr>
          <p:nvPr>
            <p:ph type="title"/>
          </p:nvPr>
        </p:nvSpPr>
        <p:spPr>
          <a:xfrm>
            <a:off x="583557" y="393539"/>
            <a:ext cx="11043292" cy="578733"/>
          </a:xfrm>
        </p:spPr>
        <p:txBody>
          <a:bodyPr anchor="t"/>
          <a:lstStyle>
            <a:lvl1pPr>
              <a:defRPr>
                <a:solidFill>
                  <a:schemeClr val="bg1"/>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BFA4A4DA-D5A7-3B43-8697-C183538B500E}"/>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10" name="Slide Number Placeholder 5">
            <a:extLst>
              <a:ext uri="{FF2B5EF4-FFF2-40B4-BE49-F238E27FC236}">
                <a16:creationId xmlns:a16="http://schemas.microsoft.com/office/drawing/2014/main" id="{E636B737-BFD8-2744-A5EC-06BBFCFBDB44}"/>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3054461919"/>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line Title and Conten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329F6-6546-1D4D-9AA8-599F9EAEF78C}"/>
              </a:ext>
            </a:extLst>
          </p:cNvPr>
          <p:cNvSpPr>
            <a:spLocks noGrp="1"/>
          </p:cNvSpPr>
          <p:nvPr>
            <p:ph idx="1"/>
          </p:nvPr>
        </p:nvSpPr>
        <p:spPr>
          <a:xfrm>
            <a:off x="583556" y="1504708"/>
            <a:ext cx="11043293" cy="45006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A58B0755-F55E-FA4D-8F93-18379CF82112}"/>
              </a:ext>
            </a:extLst>
          </p:cNvPr>
          <p:cNvSpPr>
            <a:spLocks noGrp="1"/>
          </p:cNvSpPr>
          <p:nvPr>
            <p:ph type="title"/>
          </p:nvPr>
        </p:nvSpPr>
        <p:spPr>
          <a:xfrm>
            <a:off x="583557" y="393540"/>
            <a:ext cx="11043292" cy="482224"/>
          </a:xfrm>
        </p:spPr>
        <p:txBody>
          <a:bodyPr wrap="none" anchor="t">
            <a:noAutofit/>
          </a:bodyPr>
          <a:lstStyle>
            <a:lvl1pPr>
              <a:defRPr>
                <a:solidFill>
                  <a:schemeClr val="bg1"/>
                </a:solidFill>
              </a:defRPr>
            </a:lvl1pPr>
          </a:lstStyle>
          <a:p>
            <a:r>
              <a:rPr lang="en-US"/>
              <a:t>Click to edit Master title style</a:t>
            </a:r>
          </a:p>
        </p:txBody>
      </p:sp>
      <p:sp>
        <p:nvSpPr>
          <p:cNvPr id="6" name="Text Placeholder 2">
            <a:extLst>
              <a:ext uri="{FF2B5EF4-FFF2-40B4-BE49-F238E27FC236}">
                <a16:creationId xmlns:a16="http://schemas.microsoft.com/office/drawing/2014/main" id="{22BA36FE-28F4-4642-A4BC-E21060FAB117}"/>
              </a:ext>
            </a:extLst>
          </p:cNvPr>
          <p:cNvSpPr>
            <a:spLocks noGrp="1"/>
          </p:cNvSpPr>
          <p:nvPr>
            <p:ph type="body" idx="11"/>
          </p:nvPr>
        </p:nvSpPr>
        <p:spPr>
          <a:xfrm>
            <a:off x="610137" y="872440"/>
            <a:ext cx="11016713" cy="362436"/>
          </a:xfrm>
        </p:spPr>
        <p:txBody>
          <a:bodyPr wrap="none" anchor="t">
            <a:normAutofit/>
          </a:bodyPr>
          <a:lstStyle>
            <a:lvl1pPr marL="0" indent="0">
              <a:buNone/>
              <a:defRPr sz="20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Footer Placeholder 4">
            <a:extLst>
              <a:ext uri="{FF2B5EF4-FFF2-40B4-BE49-F238E27FC236}">
                <a16:creationId xmlns:a16="http://schemas.microsoft.com/office/drawing/2014/main" id="{9E227E9B-B6BF-DD4A-BFEA-373EB089174B}"/>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8" name="Slide Number Placeholder 5">
            <a:extLst>
              <a:ext uri="{FF2B5EF4-FFF2-40B4-BE49-F238E27FC236}">
                <a16:creationId xmlns:a16="http://schemas.microsoft.com/office/drawing/2014/main" id="{6A81F552-CDA8-C645-B5B4-7323D6BBFA92}"/>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1557568845"/>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2BBF4-4755-2E43-81C8-9F1432963A50}"/>
              </a:ext>
            </a:extLst>
          </p:cNvPr>
          <p:cNvSpPr>
            <a:spLocks noGrp="1"/>
          </p:cNvSpPr>
          <p:nvPr>
            <p:ph sz="half" idx="1"/>
          </p:nvPr>
        </p:nvSpPr>
        <p:spPr>
          <a:xfrm>
            <a:off x="571500" y="1231901"/>
            <a:ext cx="5448300" cy="47625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1AC3B-2553-0A42-945D-545D234C4F53}"/>
              </a:ext>
            </a:extLst>
          </p:cNvPr>
          <p:cNvSpPr>
            <a:spLocks noGrp="1"/>
          </p:cNvSpPr>
          <p:nvPr>
            <p:ph sz="half" idx="2"/>
          </p:nvPr>
        </p:nvSpPr>
        <p:spPr>
          <a:xfrm>
            <a:off x="6172200" y="1231901"/>
            <a:ext cx="5454650" cy="47625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EF79CC8C-B769-7044-A242-41589ECB348B}"/>
              </a:ext>
            </a:extLst>
          </p:cNvPr>
          <p:cNvSpPr>
            <a:spLocks noGrp="1"/>
          </p:cNvSpPr>
          <p:nvPr>
            <p:ph type="title"/>
          </p:nvPr>
        </p:nvSpPr>
        <p:spPr>
          <a:xfrm>
            <a:off x="583556" y="393539"/>
            <a:ext cx="11043293" cy="578733"/>
          </a:xfrm>
        </p:spPr>
        <p:txBody>
          <a:bodyPr anchor="t"/>
          <a:lstStyle>
            <a:lvl1pPr>
              <a:defRPr>
                <a:solidFill>
                  <a:schemeClr val="bg1"/>
                </a:solidFill>
              </a:defRPr>
            </a:lvl1pPr>
          </a:lstStyle>
          <a:p>
            <a:r>
              <a:rPr lang="en-US"/>
              <a:t>Click to edit Master title style</a:t>
            </a:r>
          </a:p>
        </p:txBody>
      </p:sp>
      <p:sp>
        <p:nvSpPr>
          <p:cNvPr id="7" name="Footer Placeholder 4">
            <a:extLst>
              <a:ext uri="{FF2B5EF4-FFF2-40B4-BE49-F238E27FC236}">
                <a16:creationId xmlns:a16="http://schemas.microsoft.com/office/drawing/2014/main" id="{2E857CA4-33DC-6949-9BD1-41850EF78FDC}"/>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8" name="Slide Number Placeholder 5">
            <a:extLst>
              <a:ext uri="{FF2B5EF4-FFF2-40B4-BE49-F238E27FC236}">
                <a16:creationId xmlns:a16="http://schemas.microsoft.com/office/drawing/2014/main" id="{1AC63AF0-6F16-4D41-A70E-0375F80AABB1}"/>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1282209546"/>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F59B3A-EF67-1A4F-B632-9FBDF462FAEA}"/>
              </a:ext>
            </a:extLst>
          </p:cNvPr>
          <p:cNvSpPr>
            <a:spLocks noGrp="1"/>
          </p:cNvSpPr>
          <p:nvPr>
            <p:ph type="body" idx="1"/>
          </p:nvPr>
        </p:nvSpPr>
        <p:spPr>
          <a:xfrm>
            <a:off x="571500" y="972272"/>
            <a:ext cx="5426075"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F8EDB6-E495-CE42-A41E-89099C72B619}"/>
              </a:ext>
            </a:extLst>
          </p:cNvPr>
          <p:cNvSpPr>
            <a:spLocks noGrp="1"/>
          </p:cNvSpPr>
          <p:nvPr>
            <p:ph sz="half" idx="2"/>
          </p:nvPr>
        </p:nvSpPr>
        <p:spPr>
          <a:xfrm>
            <a:off x="571500" y="1796184"/>
            <a:ext cx="5426075" cy="37131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CA6CA-7425-5243-ACA5-DFDFFF23D1F4}"/>
              </a:ext>
            </a:extLst>
          </p:cNvPr>
          <p:cNvSpPr>
            <a:spLocks noGrp="1"/>
          </p:cNvSpPr>
          <p:nvPr>
            <p:ph type="body" sz="quarter" idx="3"/>
          </p:nvPr>
        </p:nvSpPr>
        <p:spPr>
          <a:xfrm>
            <a:off x="6172200" y="972272"/>
            <a:ext cx="5454650"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F8943A-5440-8042-B03C-4BB432F2003C}"/>
              </a:ext>
            </a:extLst>
          </p:cNvPr>
          <p:cNvSpPr>
            <a:spLocks noGrp="1"/>
          </p:cNvSpPr>
          <p:nvPr>
            <p:ph sz="quarter" idx="4"/>
          </p:nvPr>
        </p:nvSpPr>
        <p:spPr>
          <a:xfrm>
            <a:off x="6172200" y="1796184"/>
            <a:ext cx="5454650" cy="37131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81422EFD-2008-5A44-8C8C-D8E20579CB76}"/>
              </a:ext>
            </a:extLst>
          </p:cNvPr>
          <p:cNvSpPr>
            <a:spLocks noGrp="1"/>
          </p:cNvSpPr>
          <p:nvPr>
            <p:ph type="title"/>
          </p:nvPr>
        </p:nvSpPr>
        <p:spPr>
          <a:xfrm>
            <a:off x="583556" y="393539"/>
            <a:ext cx="11043293" cy="578733"/>
          </a:xfrm>
        </p:spPr>
        <p:txBody>
          <a:bodyPr anchor="t"/>
          <a:lstStyle>
            <a:lvl1pPr>
              <a:defRPr>
                <a:solidFill>
                  <a:schemeClr val="bg1"/>
                </a:solidFill>
              </a:defRPr>
            </a:lvl1pPr>
          </a:lstStyle>
          <a:p>
            <a:r>
              <a:rPr lang="en-US"/>
              <a:t>Click to edit Master title style</a:t>
            </a:r>
          </a:p>
        </p:txBody>
      </p:sp>
      <p:sp>
        <p:nvSpPr>
          <p:cNvPr id="9" name="Footer Placeholder 4">
            <a:extLst>
              <a:ext uri="{FF2B5EF4-FFF2-40B4-BE49-F238E27FC236}">
                <a16:creationId xmlns:a16="http://schemas.microsoft.com/office/drawing/2014/main" id="{4E91324E-50A0-BF49-A98C-B10B2F3ACEF3}"/>
              </a:ext>
            </a:extLst>
          </p:cNvPr>
          <p:cNvSpPr>
            <a:spLocks noGrp="1"/>
          </p:cNvSpPr>
          <p:nvPr>
            <p:ph type="ftr" sz="quarter" idx="10"/>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10" name="Slide Number Placeholder 5">
            <a:extLst>
              <a:ext uri="{FF2B5EF4-FFF2-40B4-BE49-F238E27FC236}">
                <a16:creationId xmlns:a16="http://schemas.microsoft.com/office/drawing/2014/main" id="{EFA32F72-4EC1-5947-8130-E13FD7600961}"/>
              </a:ext>
            </a:extLst>
          </p:cNvPr>
          <p:cNvSpPr>
            <a:spLocks noGrp="1"/>
          </p:cNvSpPr>
          <p:nvPr>
            <p:ph type="sldNum" sz="quarter" idx="11"/>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556337728"/>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83E42B-B43A-2341-AE9A-E299364BBCDC}"/>
              </a:ext>
            </a:extLst>
          </p:cNvPr>
          <p:cNvSpPr>
            <a:spLocks noGrp="1"/>
          </p:cNvSpPr>
          <p:nvPr>
            <p:ph type="title"/>
          </p:nvPr>
        </p:nvSpPr>
        <p:spPr>
          <a:xfrm>
            <a:off x="583556" y="393539"/>
            <a:ext cx="11043293" cy="578733"/>
          </a:xfrm>
        </p:spPr>
        <p:txBody>
          <a:bodyPr anchor="t"/>
          <a:lstStyle>
            <a:lvl1pPr>
              <a:defRPr>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3940E1A5-3BF2-ED40-A422-0B6BA26FA72F}"/>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7" name="Slide Number Placeholder 5">
            <a:extLst>
              <a:ext uri="{FF2B5EF4-FFF2-40B4-BE49-F238E27FC236}">
                <a16:creationId xmlns:a16="http://schemas.microsoft.com/office/drawing/2014/main" id="{30C22880-1DC6-B749-BA3A-FF4BD9DA6217}"/>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270407949"/>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5396EF8E-B6A4-6A42-B15B-72F737021EBA}"/>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5" name="Slide Number Placeholder 5">
            <a:extLst>
              <a:ext uri="{FF2B5EF4-FFF2-40B4-BE49-F238E27FC236}">
                <a16:creationId xmlns:a16="http://schemas.microsoft.com/office/drawing/2014/main" id="{4C73F8DC-0971-F14F-B0E3-0F02BD80F6C5}"/>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1492430338"/>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US"/>
              <a:t>REDUCE LAP-HF II 3Y RESPONDER DATA</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340C313-4755-FA46-9FE6-7A23E6FD62E4}" type="slidenum">
              <a:rPr lang="en-US" smtClean="0"/>
              <a:t>‹#›</a:t>
            </a:fld>
            <a:endParaRPr lang="en-US"/>
          </a:p>
        </p:txBody>
      </p:sp>
    </p:spTree>
    <p:extLst>
      <p:ext uri="{BB962C8B-B14F-4D97-AF65-F5344CB8AC3E}">
        <p14:creationId xmlns:p14="http://schemas.microsoft.com/office/powerpoint/2010/main" val="2256621172"/>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US"/>
              <a:t>REDUCE LAP-HF II 3Y RESPONDER DATA</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340C313-4755-FA46-9FE6-7A23E6FD62E4}" type="slidenum">
              <a:rPr lang="en-US" smtClean="0"/>
              <a:t>‹#›</a:t>
            </a:fld>
            <a:endParaRPr lang="en-US"/>
          </a:p>
        </p:txBody>
      </p:sp>
    </p:spTree>
    <p:extLst>
      <p:ext uri="{BB962C8B-B14F-4D97-AF65-F5344CB8AC3E}">
        <p14:creationId xmlns:p14="http://schemas.microsoft.com/office/powerpoint/2010/main" val="42771289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329F6-6546-1D4D-9AA8-599F9EAEF78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30BA3E11-4761-0544-A4A6-38B8E3AE5EBC}"/>
              </a:ext>
            </a:extLst>
          </p:cNvPr>
          <p:cNvSpPr>
            <a:spLocks noGrp="1"/>
          </p:cNvSpPr>
          <p:nvPr>
            <p:ph type="title"/>
          </p:nvPr>
        </p:nvSpPr>
        <p:spPr>
          <a:xfrm>
            <a:off x="583557" y="393539"/>
            <a:ext cx="11043292" cy="578733"/>
          </a:xfrm>
        </p:spPr>
        <p:txBody>
          <a:bodyPr anchor="t"/>
          <a:lstStyle>
            <a:lvl1pPr>
              <a:defRPr>
                <a:solidFill>
                  <a:schemeClr val="bg1"/>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BFA4A4DA-D5A7-3B43-8697-C183538B500E}"/>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10" name="Slide Number Placeholder 5">
            <a:extLst>
              <a:ext uri="{FF2B5EF4-FFF2-40B4-BE49-F238E27FC236}">
                <a16:creationId xmlns:a16="http://schemas.microsoft.com/office/drawing/2014/main" id="{E636B737-BFD8-2744-A5EC-06BBFCFBDB44}"/>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1532578214"/>
      </p:ext>
    </p:extLst>
  </p:cSld>
  <p:clrMapOvr>
    <a:masterClrMapping/>
  </p:clrMapOvr>
  <p:hf hd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90774"/>
            <a:ext cx="10972800" cy="4525963"/>
          </a:xfrm>
        </p:spPr>
        <p:txBody>
          <a:bodyPr/>
          <a:lstStyle>
            <a:lvl1pPr>
              <a:buClr>
                <a:srgbClr val="FF0000"/>
              </a:buClr>
              <a:defRPr/>
            </a:lvl1pPr>
            <a:lvl3pPr>
              <a:buClr>
                <a:srgbClr val="FF0000"/>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913352" y="6463860"/>
            <a:ext cx="3860800" cy="365125"/>
          </a:xfrm>
          <a:prstGeom prst="rect">
            <a:avLst/>
          </a:prstGeom>
        </p:spPr>
        <p:txBody>
          <a:bodyPr/>
          <a:lstStyle>
            <a:lvl1pPr>
              <a:defRPr sz="1400">
                <a:solidFill>
                  <a:schemeClr val="bg1"/>
                </a:solidFill>
              </a:defRPr>
            </a:lvl1pPr>
          </a:lstStyle>
          <a:p>
            <a:pPr algn="ctr"/>
            <a:r>
              <a:rPr lang="en-US"/>
              <a:t>REDUCE LAP-HF II 3Y RESPONDER DATA</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BB16FC3-643F-F04C-9555-00B37901F3BB}" type="slidenum">
              <a:rPr lang="en-US" smtClean="0"/>
              <a:pPr/>
              <a:t>‹#›</a:t>
            </a:fld>
            <a:endParaRPr lang="en-US"/>
          </a:p>
        </p:txBody>
      </p:sp>
      <p:cxnSp>
        <p:nvCxnSpPr>
          <p:cNvPr id="8" name="Straight Connector 7"/>
          <p:cNvCxnSpPr/>
          <p:nvPr userDrawn="1"/>
        </p:nvCxnSpPr>
        <p:spPr>
          <a:xfrm>
            <a:off x="0" y="999147"/>
            <a:ext cx="12192000" cy="0"/>
          </a:xfrm>
          <a:prstGeom prst="line">
            <a:avLst/>
          </a:prstGeom>
          <a:ln w="38100">
            <a:solidFill>
              <a:srgbClr val="00557A"/>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1453154"/>
            <a:ext cx="12192000" cy="0"/>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9640888"/>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68045"/>
      </p:ext>
    </p:extLst>
  </p:cSld>
  <p:clrMapOvr>
    <a:masterClrMapping/>
  </p:clrMapOvr>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329F6-6546-1D4D-9AA8-599F9EAEF7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30BA3E11-4761-0544-A4A6-38B8E3AE5EBC}"/>
              </a:ext>
            </a:extLst>
          </p:cNvPr>
          <p:cNvSpPr>
            <a:spLocks noGrp="1"/>
          </p:cNvSpPr>
          <p:nvPr>
            <p:ph type="title"/>
          </p:nvPr>
        </p:nvSpPr>
        <p:spPr>
          <a:xfrm>
            <a:off x="583557" y="393539"/>
            <a:ext cx="11043292" cy="578733"/>
          </a:xfrm>
        </p:spPr>
        <p:txBody>
          <a:bodyPr anchor="t"/>
          <a:lstStyle/>
          <a:p>
            <a:r>
              <a:rPr lang="en-US"/>
              <a:t>Click to edit Master title style</a:t>
            </a:r>
          </a:p>
        </p:txBody>
      </p:sp>
      <p:sp>
        <p:nvSpPr>
          <p:cNvPr id="8" name="Footer Placeholder 4">
            <a:extLst>
              <a:ext uri="{FF2B5EF4-FFF2-40B4-BE49-F238E27FC236}">
                <a16:creationId xmlns:a16="http://schemas.microsoft.com/office/drawing/2014/main" id="{22BCC8D1-0D72-CB40-9B72-20EEEE694920}"/>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9" name="Slide Number Placeholder 5">
            <a:extLst>
              <a:ext uri="{FF2B5EF4-FFF2-40B4-BE49-F238E27FC236}">
                <a16:creationId xmlns:a16="http://schemas.microsoft.com/office/drawing/2014/main" id="{DDF04EF8-EC82-0848-9BB4-104EA3C03DBA}"/>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3062869167"/>
      </p:ext>
    </p:extLst>
  </p:cSld>
  <p:clrMapOvr>
    <a:masterClrMapping/>
  </p:clrMapOvr>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A751-61AB-1C45-B7E2-6916CC96239C}"/>
              </a:ext>
            </a:extLst>
          </p:cNvPr>
          <p:cNvSpPr>
            <a:spLocks noGrp="1"/>
          </p:cNvSpPr>
          <p:nvPr>
            <p:ph type="title"/>
          </p:nvPr>
        </p:nvSpPr>
        <p:spPr>
          <a:xfrm>
            <a:off x="583557" y="393540"/>
            <a:ext cx="11043292" cy="482224"/>
          </a:xfrm>
        </p:spPr>
        <p:txBody>
          <a:bodyPr wrap="none" anchor="t">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BC329F6-6546-1D4D-9AA8-599F9EAEF78C}"/>
              </a:ext>
            </a:extLst>
          </p:cNvPr>
          <p:cNvSpPr>
            <a:spLocks noGrp="1"/>
          </p:cNvSpPr>
          <p:nvPr>
            <p:ph idx="1"/>
          </p:nvPr>
        </p:nvSpPr>
        <p:spPr>
          <a:xfrm>
            <a:off x="583556" y="1504708"/>
            <a:ext cx="11043293" cy="450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F7745D45-5138-B74A-BD5E-830CE231C443}"/>
              </a:ext>
            </a:extLst>
          </p:cNvPr>
          <p:cNvSpPr>
            <a:spLocks noGrp="1"/>
          </p:cNvSpPr>
          <p:nvPr>
            <p:ph type="body" idx="11"/>
          </p:nvPr>
        </p:nvSpPr>
        <p:spPr>
          <a:xfrm>
            <a:off x="610137" y="872440"/>
            <a:ext cx="11016713" cy="362436"/>
          </a:xfrm>
        </p:spPr>
        <p:txBody>
          <a:bodyPr wrap="none" anchor="t">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ooter Placeholder 4">
            <a:extLst>
              <a:ext uri="{FF2B5EF4-FFF2-40B4-BE49-F238E27FC236}">
                <a16:creationId xmlns:a16="http://schemas.microsoft.com/office/drawing/2014/main" id="{C3D9A527-018B-F348-A151-C013E35FBCD2}"/>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9" name="Slide Number Placeholder 5">
            <a:extLst>
              <a:ext uri="{FF2B5EF4-FFF2-40B4-BE49-F238E27FC236}">
                <a16:creationId xmlns:a16="http://schemas.microsoft.com/office/drawing/2014/main" id="{7E9C4393-7888-4F4F-A577-11012B8FAC9F}"/>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1206301405"/>
      </p:ext>
    </p:extLst>
  </p:cSld>
  <p:clrMapOvr>
    <a:masterClrMapping/>
  </p:clrMapOvr>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2BBF4-4755-2E43-81C8-9F1432963A50}"/>
              </a:ext>
            </a:extLst>
          </p:cNvPr>
          <p:cNvSpPr>
            <a:spLocks noGrp="1"/>
          </p:cNvSpPr>
          <p:nvPr>
            <p:ph sz="half" idx="1"/>
          </p:nvPr>
        </p:nvSpPr>
        <p:spPr>
          <a:xfrm>
            <a:off x="571500" y="1231901"/>
            <a:ext cx="5448300"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1AC3B-2553-0A42-945D-545D234C4F53}"/>
              </a:ext>
            </a:extLst>
          </p:cNvPr>
          <p:cNvSpPr>
            <a:spLocks noGrp="1"/>
          </p:cNvSpPr>
          <p:nvPr>
            <p:ph sz="half" idx="2"/>
          </p:nvPr>
        </p:nvSpPr>
        <p:spPr>
          <a:xfrm>
            <a:off x="6172200" y="1231901"/>
            <a:ext cx="5454650"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EF79CC8C-B769-7044-A242-41589ECB348B}"/>
              </a:ext>
            </a:extLst>
          </p:cNvPr>
          <p:cNvSpPr>
            <a:spLocks noGrp="1"/>
          </p:cNvSpPr>
          <p:nvPr>
            <p:ph type="title"/>
          </p:nvPr>
        </p:nvSpPr>
        <p:spPr>
          <a:xfrm>
            <a:off x="583556" y="393539"/>
            <a:ext cx="11043293" cy="578733"/>
          </a:xfrm>
        </p:spPr>
        <p:txBody>
          <a:bodyPr anchor="t"/>
          <a:lstStyle/>
          <a:p>
            <a:r>
              <a:rPr lang="en-US"/>
              <a:t>Click to edit Master title style</a:t>
            </a:r>
          </a:p>
        </p:txBody>
      </p:sp>
      <p:sp>
        <p:nvSpPr>
          <p:cNvPr id="10" name="Footer Placeholder 4">
            <a:extLst>
              <a:ext uri="{FF2B5EF4-FFF2-40B4-BE49-F238E27FC236}">
                <a16:creationId xmlns:a16="http://schemas.microsoft.com/office/drawing/2014/main" id="{F303215C-D01A-7847-946D-C72BB618C0F6}"/>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11" name="Slide Number Placeholder 5">
            <a:extLst>
              <a:ext uri="{FF2B5EF4-FFF2-40B4-BE49-F238E27FC236}">
                <a16:creationId xmlns:a16="http://schemas.microsoft.com/office/drawing/2014/main" id="{0FCC72A7-3D4B-4046-91DF-91B2539E7913}"/>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2861012614"/>
      </p:ext>
    </p:extLst>
  </p:cSld>
  <p:clrMapOvr>
    <a:masterClrMapping/>
  </p:clrMapOvr>
  <p:hf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F59B3A-EF67-1A4F-B632-9FBDF462FAEA}"/>
              </a:ext>
            </a:extLst>
          </p:cNvPr>
          <p:cNvSpPr>
            <a:spLocks noGrp="1"/>
          </p:cNvSpPr>
          <p:nvPr>
            <p:ph type="body" idx="1"/>
          </p:nvPr>
        </p:nvSpPr>
        <p:spPr>
          <a:xfrm>
            <a:off x="571500" y="971335"/>
            <a:ext cx="54260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F8EDB6-E495-CE42-A41E-89099C72B619}"/>
              </a:ext>
            </a:extLst>
          </p:cNvPr>
          <p:cNvSpPr>
            <a:spLocks noGrp="1"/>
          </p:cNvSpPr>
          <p:nvPr>
            <p:ph sz="half" idx="2"/>
          </p:nvPr>
        </p:nvSpPr>
        <p:spPr>
          <a:xfrm>
            <a:off x="571500" y="1795247"/>
            <a:ext cx="5426075" cy="3713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CA6CA-7425-5243-ACA5-DFDFFF23D1F4}"/>
              </a:ext>
            </a:extLst>
          </p:cNvPr>
          <p:cNvSpPr>
            <a:spLocks noGrp="1"/>
          </p:cNvSpPr>
          <p:nvPr>
            <p:ph type="body" sz="quarter" idx="3"/>
          </p:nvPr>
        </p:nvSpPr>
        <p:spPr>
          <a:xfrm>
            <a:off x="6172200" y="971335"/>
            <a:ext cx="54546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F8943A-5440-8042-B03C-4BB432F2003C}"/>
              </a:ext>
            </a:extLst>
          </p:cNvPr>
          <p:cNvSpPr>
            <a:spLocks noGrp="1"/>
          </p:cNvSpPr>
          <p:nvPr>
            <p:ph sz="quarter" idx="4"/>
          </p:nvPr>
        </p:nvSpPr>
        <p:spPr>
          <a:xfrm>
            <a:off x="6172200" y="1795247"/>
            <a:ext cx="5454650" cy="3713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81422EFD-2008-5A44-8C8C-D8E20579CB76}"/>
              </a:ext>
            </a:extLst>
          </p:cNvPr>
          <p:cNvSpPr>
            <a:spLocks noGrp="1"/>
          </p:cNvSpPr>
          <p:nvPr>
            <p:ph type="title"/>
          </p:nvPr>
        </p:nvSpPr>
        <p:spPr>
          <a:xfrm>
            <a:off x="583556" y="393539"/>
            <a:ext cx="11043293" cy="578733"/>
          </a:xfrm>
        </p:spPr>
        <p:txBody>
          <a:bodyPr anchor="t"/>
          <a:lstStyle/>
          <a:p>
            <a:r>
              <a:rPr lang="en-US"/>
              <a:t>Click to edit Master title style</a:t>
            </a:r>
          </a:p>
        </p:txBody>
      </p:sp>
      <p:sp>
        <p:nvSpPr>
          <p:cNvPr id="12" name="Footer Placeholder 4">
            <a:extLst>
              <a:ext uri="{FF2B5EF4-FFF2-40B4-BE49-F238E27FC236}">
                <a16:creationId xmlns:a16="http://schemas.microsoft.com/office/drawing/2014/main" id="{39BC5C37-CABD-1543-8DAE-636E8056E9D9}"/>
              </a:ext>
            </a:extLst>
          </p:cNvPr>
          <p:cNvSpPr>
            <a:spLocks noGrp="1"/>
          </p:cNvSpPr>
          <p:nvPr>
            <p:ph type="ftr" sz="quarter" idx="10"/>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13" name="Slide Number Placeholder 5">
            <a:extLst>
              <a:ext uri="{FF2B5EF4-FFF2-40B4-BE49-F238E27FC236}">
                <a16:creationId xmlns:a16="http://schemas.microsoft.com/office/drawing/2014/main" id="{78121A3B-2CB2-0644-86BF-D062AEB610A0}"/>
              </a:ext>
            </a:extLst>
          </p:cNvPr>
          <p:cNvSpPr>
            <a:spLocks noGrp="1"/>
          </p:cNvSpPr>
          <p:nvPr>
            <p:ph type="sldNum" sz="quarter" idx="11"/>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3556590788"/>
      </p:ext>
    </p:extLst>
  </p:cSld>
  <p:clrMapOvr>
    <a:masterClrMapping/>
  </p:clrMapOvr>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83E42B-B43A-2341-AE9A-E299364BBCDC}"/>
              </a:ext>
            </a:extLst>
          </p:cNvPr>
          <p:cNvSpPr>
            <a:spLocks noGrp="1"/>
          </p:cNvSpPr>
          <p:nvPr>
            <p:ph type="title"/>
          </p:nvPr>
        </p:nvSpPr>
        <p:spPr>
          <a:xfrm>
            <a:off x="583556" y="393539"/>
            <a:ext cx="11043293" cy="578733"/>
          </a:xfrm>
        </p:spPr>
        <p:txBody>
          <a:bodyPr anchor="t"/>
          <a:lstStyle/>
          <a:p>
            <a:r>
              <a:rPr lang="en-US"/>
              <a:t>Click to edit Master title style</a:t>
            </a:r>
          </a:p>
        </p:txBody>
      </p:sp>
      <p:sp>
        <p:nvSpPr>
          <p:cNvPr id="8" name="Footer Placeholder 4">
            <a:extLst>
              <a:ext uri="{FF2B5EF4-FFF2-40B4-BE49-F238E27FC236}">
                <a16:creationId xmlns:a16="http://schemas.microsoft.com/office/drawing/2014/main" id="{580C63BB-4344-3D42-9714-7142FCDD9E1D}"/>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9" name="Slide Number Placeholder 5">
            <a:extLst>
              <a:ext uri="{FF2B5EF4-FFF2-40B4-BE49-F238E27FC236}">
                <a16:creationId xmlns:a16="http://schemas.microsoft.com/office/drawing/2014/main" id="{E0E19BAA-A9AF-E344-94BE-001111697F25}"/>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1160257974"/>
      </p:ext>
    </p:extLst>
  </p:cSld>
  <p:clrMapOvr>
    <a:masterClrMapping/>
  </p:clrMapOvr>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4FE8997B-7E0D-E04C-BB22-EDC115F8A8B1}"/>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7" name="Slide Number Placeholder 5">
            <a:extLst>
              <a:ext uri="{FF2B5EF4-FFF2-40B4-BE49-F238E27FC236}">
                <a16:creationId xmlns:a16="http://schemas.microsoft.com/office/drawing/2014/main" id="{EDE010DC-9672-C241-8EE0-B1C9079193E8}"/>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613642370"/>
      </p:ext>
    </p:extLst>
  </p:cSld>
  <p:clrMapOvr>
    <a:masterClrMapping/>
  </p:clrMapOvr>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329F6-6546-1D4D-9AA8-599F9EAEF78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30BA3E11-4761-0544-A4A6-38B8E3AE5EBC}"/>
              </a:ext>
            </a:extLst>
          </p:cNvPr>
          <p:cNvSpPr>
            <a:spLocks noGrp="1"/>
          </p:cNvSpPr>
          <p:nvPr>
            <p:ph type="title"/>
          </p:nvPr>
        </p:nvSpPr>
        <p:spPr>
          <a:xfrm>
            <a:off x="583557" y="393539"/>
            <a:ext cx="11043292" cy="578733"/>
          </a:xfrm>
        </p:spPr>
        <p:txBody>
          <a:bodyPr anchor="t"/>
          <a:lstStyle>
            <a:lvl1pPr>
              <a:defRPr>
                <a:solidFill>
                  <a:schemeClr val="bg1"/>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BFA4A4DA-D5A7-3B43-8697-C183538B500E}"/>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10" name="Slide Number Placeholder 5">
            <a:extLst>
              <a:ext uri="{FF2B5EF4-FFF2-40B4-BE49-F238E27FC236}">
                <a16:creationId xmlns:a16="http://schemas.microsoft.com/office/drawing/2014/main" id="{E636B737-BFD8-2744-A5EC-06BBFCFBDB44}"/>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1519023663"/>
      </p:ext>
    </p:extLst>
  </p:cSld>
  <p:clrMapOvr>
    <a:masterClrMapping/>
  </p:clrMapOvr>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line Title and Conten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329F6-6546-1D4D-9AA8-599F9EAEF78C}"/>
              </a:ext>
            </a:extLst>
          </p:cNvPr>
          <p:cNvSpPr>
            <a:spLocks noGrp="1"/>
          </p:cNvSpPr>
          <p:nvPr>
            <p:ph idx="1"/>
          </p:nvPr>
        </p:nvSpPr>
        <p:spPr>
          <a:xfrm>
            <a:off x="583556" y="1504708"/>
            <a:ext cx="11043293" cy="45006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A58B0755-F55E-FA4D-8F93-18379CF82112}"/>
              </a:ext>
            </a:extLst>
          </p:cNvPr>
          <p:cNvSpPr>
            <a:spLocks noGrp="1"/>
          </p:cNvSpPr>
          <p:nvPr>
            <p:ph type="title"/>
          </p:nvPr>
        </p:nvSpPr>
        <p:spPr>
          <a:xfrm>
            <a:off x="583557" y="393540"/>
            <a:ext cx="11043292" cy="482224"/>
          </a:xfrm>
        </p:spPr>
        <p:txBody>
          <a:bodyPr wrap="none" anchor="t">
            <a:noAutofit/>
          </a:bodyPr>
          <a:lstStyle>
            <a:lvl1pPr>
              <a:defRPr>
                <a:solidFill>
                  <a:schemeClr val="bg1"/>
                </a:solidFill>
              </a:defRPr>
            </a:lvl1pPr>
          </a:lstStyle>
          <a:p>
            <a:r>
              <a:rPr lang="en-US"/>
              <a:t>Click to edit Master title style</a:t>
            </a:r>
          </a:p>
        </p:txBody>
      </p:sp>
      <p:sp>
        <p:nvSpPr>
          <p:cNvPr id="6" name="Text Placeholder 2">
            <a:extLst>
              <a:ext uri="{FF2B5EF4-FFF2-40B4-BE49-F238E27FC236}">
                <a16:creationId xmlns:a16="http://schemas.microsoft.com/office/drawing/2014/main" id="{22BA36FE-28F4-4642-A4BC-E21060FAB117}"/>
              </a:ext>
            </a:extLst>
          </p:cNvPr>
          <p:cNvSpPr>
            <a:spLocks noGrp="1"/>
          </p:cNvSpPr>
          <p:nvPr>
            <p:ph type="body" idx="11"/>
          </p:nvPr>
        </p:nvSpPr>
        <p:spPr>
          <a:xfrm>
            <a:off x="610137" y="872440"/>
            <a:ext cx="11016713" cy="362436"/>
          </a:xfrm>
        </p:spPr>
        <p:txBody>
          <a:bodyPr wrap="none" anchor="t">
            <a:normAutofit/>
          </a:bodyPr>
          <a:lstStyle>
            <a:lvl1pPr marL="0" indent="0">
              <a:buNone/>
              <a:defRPr sz="20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Footer Placeholder 4">
            <a:extLst>
              <a:ext uri="{FF2B5EF4-FFF2-40B4-BE49-F238E27FC236}">
                <a16:creationId xmlns:a16="http://schemas.microsoft.com/office/drawing/2014/main" id="{9E227E9B-B6BF-DD4A-BFEA-373EB089174B}"/>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8" name="Slide Number Placeholder 5">
            <a:extLst>
              <a:ext uri="{FF2B5EF4-FFF2-40B4-BE49-F238E27FC236}">
                <a16:creationId xmlns:a16="http://schemas.microsoft.com/office/drawing/2014/main" id="{6A81F552-CDA8-C645-B5B4-7323D6BBFA92}"/>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56751316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line Title and Conten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329F6-6546-1D4D-9AA8-599F9EAEF78C}"/>
              </a:ext>
            </a:extLst>
          </p:cNvPr>
          <p:cNvSpPr>
            <a:spLocks noGrp="1"/>
          </p:cNvSpPr>
          <p:nvPr>
            <p:ph idx="1"/>
          </p:nvPr>
        </p:nvSpPr>
        <p:spPr>
          <a:xfrm>
            <a:off x="583556" y="1504708"/>
            <a:ext cx="11043293" cy="45006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A58B0755-F55E-FA4D-8F93-18379CF82112}"/>
              </a:ext>
            </a:extLst>
          </p:cNvPr>
          <p:cNvSpPr>
            <a:spLocks noGrp="1"/>
          </p:cNvSpPr>
          <p:nvPr>
            <p:ph type="title"/>
          </p:nvPr>
        </p:nvSpPr>
        <p:spPr>
          <a:xfrm>
            <a:off x="583557" y="393540"/>
            <a:ext cx="11043292" cy="482224"/>
          </a:xfrm>
        </p:spPr>
        <p:txBody>
          <a:bodyPr wrap="none" anchor="t">
            <a:noAutofit/>
          </a:bodyPr>
          <a:lstStyle>
            <a:lvl1pPr>
              <a:defRPr>
                <a:solidFill>
                  <a:schemeClr val="bg1"/>
                </a:solidFill>
              </a:defRPr>
            </a:lvl1pPr>
          </a:lstStyle>
          <a:p>
            <a:r>
              <a:rPr lang="en-US"/>
              <a:t>Click to edit Master title style</a:t>
            </a:r>
          </a:p>
        </p:txBody>
      </p:sp>
      <p:sp>
        <p:nvSpPr>
          <p:cNvPr id="6" name="Text Placeholder 2">
            <a:extLst>
              <a:ext uri="{FF2B5EF4-FFF2-40B4-BE49-F238E27FC236}">
                <a16:creationId xmlns:a16="http://schemas.microsoft.com/office/drawing/2014/main" id="{22BA36FE-28F4-4642-A4BC-E21060FAB117}"/>
              </a:ext>
            </a:extLst>
          </p:cNvPr>
          <p:cNvSpPr>
            <a:spLocks noGrp="1"/>
          </p:cNvSpPr>
          <p:nvPr>
            <p:ph type="body" idx="11"/>
          </p:nvPr>
        </p:nvSpPr>
        <p:spPr>
          <a:xfrm>
            <a:off x="610137" y="872440"/>
            <a:ext cx="11016713" cy="362436"/>
          </a:xfrm>
        </p:spPr>
        <p:txBody>
          <a:bodyPr wrap="none" anchor="t">
            <a:normAutofit/>
          </a:bodyPr>
          <a:lstStyle>
            <a:lvl1pPr marL="0" indent="0">
              <a:buNone/>
              <a:defRPr sz="20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Footer Placeholder 4">
            <a:extLst>
              <a:ext uri="{FF2B5EF4-FFF2-40B4-BE49-F238E27FC236}">
                <a16:creationId xmlns:a16="http://schemas.microsoft.com/office/drawing/2014/main" id="{9E227E9B-B6BF-DD4A-BFEA-373EB089174B}"/>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8" name="Slide Number Placeholder 5">
            <a:extLst>
              <a:ext uri="{FF2B5EF4-FFF2-40B4-BE49-F238E27FC236}">
                <a16:creationId xmlns:a16="http://schemas.microsoft.com/office/drawing/2014/main" id="{6A81F552-CDA8-C645-B5B4-7323D6BBFA92}"/>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359315586"/>
      </p:ext>
    </p:extLst>
  </p:cSld>
  <p:clrMapOvr>
    <a:masterClrMapping/>
  </p:clrMapOvr>
  <p:hf hd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2BBF4-4755-2E43-81C8-9F1432963A50}"/>
              </a:ext>
            </a:extLst>
          </p:cNvPr>
          <p:cNvSpPr>
            <a:spLocks noGrp="1"/>
          </p:cNvSpPr>
          <p:nvPr>
            <p:ph sz="half" idx="1"/>
          </p:nvPr>
        </p:nvSpPr>
        <p:spPr>
          <a:xfrm>
            <a:off x="571500" y="1231901"/>
            <a:ext cx="5448300" cy="47625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1AC3B-2553-0A42-945D-545D234C4F53}"/>
              </a:ext>
            </a:extLst>
          </p:cNvPr>
          <p:cNvSpPr>
            <a:spLocks noGrp="1"/>
          </p:cNvSpPr>
          <p:nvPr>
            <p:ph sz="half" idx="2"/>
          </p:nvPr>
        </p:nvSpPr>
        <p:spPr>
          <a:xfrm>
            <a:off x="6172200" y="1231901"/>
            <a:ext cx="5454650" cy="47625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EF79CC8C-B769-7044-A242-41589ECB348B}"/>
              </a:ext>
            </a:extLst>
          </p:cNvPr>
          <p:cNvSpPr>
            <a:spLocks noGrp="1"/>
          </p:cNvSpPr>
          <p:nvPr>
            <p:ph type="title"/>
          </p:nvPr>
        </p:nvSpPr>
        <p:spPr>
          <a:xfrm>
            <a:off x="583556" y="393539"/>
            <a:ext cx="11043293" cy="578733"/>
          </a:xfrm>
        </p:spPr>
        <p:txBody>
          <a:bodyPr anchor="t"/>
          <a:lstStyle>
            <a:lvl1pPr>
              <a:defRPr>
                <a:solidFill>
                  <a:schemeClr val="bg1"/>
                </a:solidFill>
              </a:defRPr>
            </a:lvl1pPr>
          </a:lstStyle>
          <a:p>
            <a:r>
              <a:rPr lang="en-US"/>
              <a:t>Click to edit Master title style</a:t>
            </a:r>
          </a:p>
        </p:txBody>
      </p:sp>
      <p:sp>
        <p:nvSpPr>
          <p:cNvPr id="7" name="Footer Placeholder 4">
            <a:extLst>
              <a:ext uri="{FF2B5EF4-FFF2-40B4-BE49-F238E27FC236}">
                <a16:creationId xmlns:a16="http://schemas.microsoft.com/office/drawing/2014/main" id="{2E857CA4-33DC-6949-9BD1-41850EF78FDC}"/>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8" name="Slide Number Placeholder 5">
            <a:extLst>
              <a:ext uri="{FF2B5EF4-FFF2-40B4-BE49-F238E27FC236}">
                <a16:creationId xmlns:a16="http://schemas.microsoft.com/office/drawing/2014/main" id="{1AC63AF0-6F16-4D41-A70E-0375F80AABB1}"/>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1384454443"/>
      </p:ext>
    </p:extLst>
  </p:cSld>
  <p:clrMapOvr>
    <a:masterClrMapping/>
  </p:clrMapOvr>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mparison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F59B3A-EF67-1A4F-B632-9FBDF462FAEA}"/>
              </a:ext>
            </a:extLst>
          </p:cNvPr>
          <p:cNvSpPr>
            <a:spLocks noGrp="1"/>
          </p:cNvSpPr>
          <p:nvPr>
            <p:ph type="body" idx="1"/>
          </p:nvPr>
        </p:nvSpPr>
        <p:spPr>
          <a:xfrm>
            <a:off x="571500" y="972272"/>
            <a:ext cx="5426075"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F8EDB6-E495-CE42-A41E-89099C72B619}"/>
              </a:ext>
            </a:extLst>
          </p:cNvPr>
          <p:cNvSpPr>
            <a:spLocks noGrp="1"/>
          </p:cNvSpPr>
          <p:nvPr>
            <p:ph sz="half" idx="2"/>
          </p:nvPr>
        </p:nvSpPr>
        <p:spPr>
          <a:xfrm>
            <a:off x="571500" y="1796184"/>
            <a:ext cx="5426075" cy="37131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CA6CA-7425-5243-ACA5-DFDFFF23D1F4}"/>
              </a:ext>
            </a:extLst>
          </p:cNvPr>
          <p:cNvSpPr>
            <a:spLocks noGrp="1"/>
          </p:cNvSpPr>
          <p:nvPr>
            <p:ph type="body" sz="quarter" idx="3"/>
          </p:nvPr>
        </p:nvSpPr>
        <p:spPr>
          <a:xfrm>
            <a:off x="6172200" y="972272"/>
            <a:ext cx="5454650"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F8943A-5440-8042-B03C-4BB432F2003C}"/>
              </a:ext>
            </a:extLst>
          </p:cNvPr>
          <p:cNvSpPr>
            <a:spLocks noGrp="1"/>
          </p:cNvSpPr>
          <p:nvPr>
            <p:ph sz="quarter" idx="4"/>
          </p:nvPr>
        </p:nvSpPr>
        <p:spPr>
          <a:xfrm>
            <a:off x="6172200" y="1796184"/>
            <a:ext cx="5454650" cy="37131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81422EFD-2008-5A44-8C8C-D8E20579CB76}"/>
              </a:ext>
            </a:extLst>
          </p:cNvPr>
          <p:cNvSpPr>
            <a:spLocks noGrp="1"/>
          </p:cNvSpPr>
          <p:nvPr>
            <p:ph type="title"/>
          </p:nvPr>
        </p:nvSpPr>
        <p:spPr>
          <a:xfrm>
            <a:off x="583556" y="393539"/>
            <a:ext cx="11043293" cy="578733"/>
          </a:xfrm>
        </p:spPr>
        <p:txBody>
          <a:bodyPr anchor="t"/>
          <a:lstStyle>
            <a:lvl1pPr>
              <a:defRPr>
                <a:solidFill>
                  <a:schemeClr val="bg1"/>
                </a:solidFill>
              </a:defRPr>
            </a:lvl1pPr>
          </a:lstStyle>
          <a:p>
            <a:r>
              <a:rPr lang="en-US"/>
              <a:t>Click to edit Master title style</a:t>
            </a:r>
          </a:p>
        </p:txBody>
      </p:sp>
      <p:sp>
        <p:nvSpPr>
          <p:cNvPr id="9" name="Footer Placeholder 4">
            <a:extLst>
              <a:ext uri="{FF2B5EF4-FFF2-40B4-BE49-F238E27FC236}">
                <a16:creationId xmlns:a16="http://schemas.microsoft.com/office/drawing/2014/main" id="{4E91324E-50A0-BF49-A98C-B10B2F3ACEF3}"/>
              </a:ext>
            </a:extLst>
          </p:cNvPr>
          <p:cNvSpPr>
            <a:spLocks noGrp="1"/>
          </p:cNvSpPr>
          <p:nvPr>
            <p:ph type="ftr" sz="quarter" idx="10"/>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10" name="Slide Number Placeholder 5">
            <a:extLst>
              <a:ext uri="{FF2B5EF4-FFF2-40B4-BE49-F238E27FC236}">
                <a16:creationId xmlns:a16="http://schemas.microsoft.com/office/drawing/2014/main" id="{EFA32F72-4EC1-5947-8130-E13FD7600961}"/>
              </a:ext>
            </a:extLst>
          </p:cNvPr>
          <p:cNvSpPr>
            <a:spLocks noGrp="1"/>
          </p:cNvSpPr>
          <p:nvPr>
            <p:ph type="sldNum" sz="quarter" idx="11"/>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3607687665"/>
      </p:ext>
    </p:extLst>
  </p:cSld>
  <p:clrMapOvr>
    <a:masterClrMapping/>
  </p:clrMapOvr>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83E42B-B43A-2341-AE9A-E299364BBCDC}"/>
              </a:ext>
            </a:extLst>
          </p:cNvPr>
          <p:cNvSpPr>
            <a:spLocks noGrp="1"/>
          </p:cNvSpPr>
          <p:nvPr>
            <p:ph type="title"/>
          </p:nvPr>
        </p:nvSpPr>
        <p:spPr>
          <a:xfrm>
            <a:off x="583556" y="393539"/>
            <a:ext cx="11043293" cy="578733"/>
          </a:xfrm>
        </p:spPr>
        <p:txBody>
          <a:bodyPr anchor="t"/>
          <a:lstStyle>
            <a:lvl1pPr>
              <a:defRPr>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3940E1A5-3BF2-ED40-A422-0B6BA26FA72F}"/>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7" name="Slide Number Placeholder 5">
            <a:extLst>
              <a:ext uri="{FF2B5EF4-FFF2-40B4-BE49-F238E27FC236}">
                <a16:creationId xmlns:a16="http://schemas.microsoft.com/office/drawing/2014/main" id="{30C22880-1DC6-B749-BA3A-FF4BD9DA6217}"/>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3941381096"/>
      </p:ext>
    </p:extLst>
  </p:cSld>
  <p:clrMapOvr>
    <a:masterClrMapping/>
  </p:clrMapOvr>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5396EF8E-B6A4-6A42-B15B-72F737021EBA}"/>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5" name="Slide Number Placeholder 5">
            <a:extLst>
              <a:ext uri="{FF2B5EF4-FFF2-40B4-BE49-F238E27FC236}">
                <a16:creationId xmlns:a16="http://schemas.microsoft.com/office/drawing/2014/main" id="{4C73F8DC-0971-F14F-B0E3-0F02BD80F6C5}"/>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87631991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2BBF4-4755-2E43-81C8-9F1432963A50}"/>
              </a:ext>
            </a:extLst>
          </p:cNvPr>
          <p:cNvSpPr>
            <a:spLocks noGrp="1"/>
          </p:cNvSpPr>
          <p:nvPr>
            <p:ph sz="half" idx="1"/>
          </p:nvPr>
        </p:nvSpPr>
        <p:spPr>
          <a:xfrm>
            <a:off x="571500" y="1231901"/>
            <a:ext cx="5448300" cy="47625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1AC3B-2553-0A42-945D-545D234C4F53}"/>
              </a:ext>
            </a:extLst>
          </p:cNvPr>
          <p:cNvSpPr>
            <a:spLocks noGrp="1"/>
          </p:cNvSpPr>
          <p:nvPr>
            <p:ph sz="half" idx="2"/>
          </p:nvPr>
        </p:nvSpPr>
        <p:spPr>
          <a:xfrm>
            <a:off x="6172200" y="1231901"/>
            <a:ext cx="5454650" cy="47625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EF79CC8C-B769-7044-A242-41589ECB348B}"/>
              </a:ext>
            </a:extLst>
          </p:cNvPr>
          <p:cNvSpPr>
            <a:spLocks noGrp="1"/>
          </p:cNvSpPr>
          <p:nvPr>
            <p:ph type="title"/>
          </p:nvPr>
        </p:nvSpPr>
        <p:spPr>
          <a:xfrm>
            <a:off x="583556" y="393539"/>
            <a:ext cx="11043293" cy="578733"/>
          </a:xfrm>
        </p:spPr>
        <p:txBody>
          <a:bodyPr anchor="t"/>
          <a:lstStyle>
            <a:lvl1pPr>
              <a:defRPr>
                <a:solidFill>
                  <a:schemeClr val="bg1"/>
                </a:solidFill>
              </a:defRPr>
            </a:lvl1pPr>
          </a:lstStyle>
          <a:p>
            <a:r>
              <a:rPr lang="en-US"/>
              <a:t>Click to edit Master title style</a:t>
            </a:r>
          </a:p>
        </p:txBody>
      </p:sp>
      <p:sp>
        <p:nvSpPr>
          <p:cNvPr id="7" name="Footer Placeholder 4">
            <a:extLst>
              <a:ext uri="{FF2B5EF4-FFF2-40B4-BE49-F238E27FC236}">
                <a16:creationId xmlns:a16="http://schemas.microsoft.com/office/drawing/2014/main" id="{2E857CA4-33DC-6949-9BD1-41850EF78FDC}"/>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8" name="Slide Number Placeholder 5">
            <a:extLst>
              <a:ext uri="{FF2B5EF4-FFF2-40B4-BE49-F238E27FC236}">
                <a16:creationId xmlns:a16="http://schemas.microsoft.com/office/drawing/2014/main" id="{1AC63AF0-6F16-4D41-A70E-0375F80AABB1}"/>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spTree>
    <p:extLst>
      <p:ext uri="{BB962C8B-B14F-4D97-AF65-F5344CB8AC3E}">
        <p14:creationId xmlns:p14="http://schemas.microsoft.com/office/powerpoint/2010/main" val="209087915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2.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jpe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5.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2.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6.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2.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BDE8A-CF3E-A444-B70A-D2C668A1A787}"/>
              </a:ext>
            </a:extLst>
          </p:cNvPr>
          <p:cNvSpPr>
            <a:spLocks noGrp="1"/>
          </p:cNvSpPr>
          <p:nvPr>
            <p:ph type="title"/>
          </p:nvPr>
        </p:nvSpPr>
        <p:spPr>
          <a:xfrm>
            <a:off x="583556" y="336974"/>
            <a:ext cx="11043293" cy="607149"/>
          </a:xfrm>
          <a:prstGeom prst="rect">
            <a:avLst/>
          </a:prstGeom>
        </p:spPr>
        <p:txBody>
          <a:bodyPr vert="horz" wrap="none"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7A852E-E64D-334C-B169-353F4A967435}"/>
              </a:ext>
            </a:extLst>
          </p:cNvPr>
          <p:cNvSpPr>
            <a:spLocks noGrp="1"/>
          </p:cNvSpPr>
          <p:nvPr>
            <p:ph type="body" idx="1"/>
          </p:nvPr>
        </p:nvSpPr>
        <p:spPr>
          <a:xfrm>
            <a:off x="583557" y="1210962"/>
            <a:ext cx="11043292" cy="4794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F2FE7F62-F07A-E14F-B3B6-A1B4342A7BD9}"/>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9" name="Slide Number Placeholder 5">
            <a:extLst>
              <a:ext uri="{FF2B5EF4-FFF2-40B4-BE49-F238E27FC236}">
                <a16:creationId xmlns:a16="http://schemas.microsoft.com/office/drawing/2014/main" id="{669C89D9-E90B-B541-B9AA-F761AF1597B9}"/>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pic>
        <p:nvPicPr>
          <p:cNvPr id="7" name="Picture 6">
            <a:extLst>
              <a:ext uri="{FF2B5EF4-FFF2-40B4-BE49-F238E27FC236}">
                <a16:creationId xmlns:a16="http://schemas.microsoft.com/office/drawing/2014/main" id="{85B094DE-5C38-7641-B0A8-F3854A95012D}"/>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062793" y="6313503"/>
            <a:ext cx="1927833" cy="539140"/>
          </a:xfrm>
          <a:prstGeom prst="rect">
            <a:avLst/>
          </a:prstGeom>
        </p:spPr>
      </p:pic>
    </p:spTree>
    <p:extLst>
      <p:ext uri="{BB962C8B-B14F-4D97-AF65-F5344CB8AC3E}">
        <p14:creationId xmlns:p14="http://schemas.microsoft.com/office/powerpoint/2010/main" val="1021361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750" r:id="rId11"/>
    <p:sldLayoutId id="2147483751" r:id="rId12"/>
    <p:sldLayoutId id="2147483752" r:id="rId13"/>
    <p:sldLayoutId id="2147483753" r:id="rId14"/>
    <p:sldLayoutId id="2147483754" r:id="rId15"/>
    <p:sldLayoutId id="2147483755" r:id="rId16"/>
  </p:sldLayoutIdLst>
  <p:hf hdr="0" dt="0"/>
  <p:txStyles>
    <p:titleStyle>
      <a:lvl1pPr algn="l" defTabSz="914400" rtl="0" eaLnBrk="1" latinLnBrk="0" hangingPunct="1">
        <a:lnSpc>
          <a:spcPct val="90000"/>
        </a:lnSpc>
        <a:spcBef>
          <a:spcPct val="0"/>
        </a:spcBef>
        <a:buNone/>
        <a:defRPr sz="30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0">
          <p15:clr>
            <a:srgbClr val="F26B43"/>
          </p15:clr>
        </p15:guide>
        <p15:guide id="4" pos="860">
          <p15:clr>
            <a:srgbClr val="F26B43"/>
          </p15:clr>
        </p15:guide>
        <p15:guide id="5" pos="952">
          <p15:clr>
            <a:srgbClr val="F26B43"/>
          </p15:clr>
        </p15:guide>
        <p15:guide id="6" pos="1444">
          <p15:clr>
            <a:srgbClr val="F26B43"/>
          </p15:clr>
        </p15:guide>
        <p15:guide id="7" pos="1536">
          <p15:clr>
            <a:srgbClr val="F26B43"/>
          </p15:clr>
        </p15:guide>
        <p15:guide id="8" pos="2034">
          <p15:clr>
            <a:srgbClr val="F26B43"/>
          </p15:clr>
        </p15:guide>
        <p15:guide id="9" pos="2126">
          <p15:clr>
            <a:srgbClr val="F26B43"/>
          </p15:clr>
        </p15:guide>
        <p15:guide id="10" pos="2616">
          <p15:clr>
            <a:srgbClr val="F26B43"/>
          </p15:clr>
        </p15:guide>
        <p15:guide id="11" pos="2714">
          <p15:clr>
            <a:srgbClr val="F26B43"/>
          </p15:clr>
        </p15:guide>
        <p15:guide id="12" pos="3205">
          <p15:clr>
            <a:srgbClr val="F26B43"/>
          </p15:clr>
        </p15:guide>
        <p15:guide id="13" pos="3299">
          <p15:clr>
            <a:srgbClr val="F26B43"/>
          </p15:clr>
        </p15:guide>
        <p15:guide id="14" pos="3796">
          <p15:clr>
            <a:srgbClr val="F26B43"/>
          </p15:clr>
        </p15:guide>
        <p15:guide id="15" pos="3888">
          <p15:clr>
            <a:srgbClr val="F26B43"/>
          </p15:clr>
        </p15:guide>
        <p15:guide id="16" pos="4384">
          <p15:clr>
            <a:srgbClr val="F26B43"/>
          </p15:clr>
        </p15:guide>
        <p15:guide id="17" pos="4478">
          <p15:clr>
            <a:srgbClr val="F26B43"/>
          </p15:clr>
        </p15:guide>
        <p15:guide id="18" pos="4972">
          <p15:clr>
            <a:srgbClr val="F26B43"/>
          </p15:clr>
        </p15:guide>
        <p15:guide id="19" pos="5064">
          <p15:clr>
            <a:srgbClr val="F26B43"/>
          </p15:clr>
        </p15:guide>
        <p15:guide id="20" pos="5560">
          <p15:clr>
            <a:srgbClr val="F26B43"/>
          </p15:clr>
        </p15:guide>
        <p15:guide id="21" pos="5652">
          <p15:clr>
            <a:srgbClr val="F26B43"/>
          </p15:clr>
        </p15:guide>
        <p15:guide id="22" pos="6150">
          <p15:clr>
            <a:srgbClr val="F26B43"/>
          </p15:clr>
        </p15:guide>
        <p15:guide id="23" pos="6242">
          <p15:clr>
            <a:srgbClr val="F26B43"/>
          </p15:clr>
        </p15:guide>
        <p15:guide id="24" pos="6734">
          <p15:clr>
            <a:srgbClr val="F26B43"/>
          </p15:clr>
        </p15:guide>
        <p15:guide id="25" pos="6825">
          <p15:clr>
            <a:srgbClr val="F26B43"/>
          </p15:clr>
        </p15:guide>
        <p15:guide id="26" pos="7324">
          <p15:clr>
            <a:srgbClr val="F26B43"/>
          </p15:clr>
        </p15:guide>
        <p15:guide id="27" orient="horz" pos="360">
          <p15:clr>
            <a:srgbClr val="F26B43"/>
          </p15:clr>
        </p15:guide>
        <p15:guide id="28" orient="horz" pos="396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DEA59B10-2B3C-7F46-B44C-408FC55B64A3}"/>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tx2"/>
                </a:solidFill>
              </a:defRPr>
            </a:lvl1pPr>
          </a:lstStyle>
          <a:p>
            <a:r>
              <a:rPr lang="es-ES"/>
              <a:t>REDUCE LAP-HF II 3Y RESPONDER DATA</a:t>
            </a:r>
            <a:endParaRPr lang="en-US"/>
          </a:p>
        </p:txBody>
      </p:sp>
      <p:sp>
        <p:nvSpPr>
          <p:cNvPr id="10" name="Slide Number Placeholder 5">
            <a:extLst>
              <a:ext uri="{FF2B5EF4-FFF2-40B4-BE49-F238E27FC236}">
                <a16:creationId xmlns:a16="http://schemas.microsoft.com/office/drawing/2014/main" id="{5FCD7B32-941E-5043-96AA-E3AD47699FA4}"/>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tx2"/>
                </a:solidFill>
              </a:defRPr>
            </a:lvl1pPr>
          </a:lstStyle>
          <a:p>
            <a:fld id="{542A7824-9999-4FCB-A7C0-39123526D0E0}" type="slidenum">
              <a:rPr lang="en-US" smtClean="0"/>
              <a:t>‹#›</a:t>
            </a:fld>
            <a:endParaRPr lang="en-US"/>
          </a:p>
        </p:txBody>
      </p:sp>
      <p:sp>
        <p:nvSpPr>
          <p:cNvPr id="6" name="Title Placeholder 1">
            <a:extLst>
              <a:ext uri="{FF2B5EF4-FFF2-40B4-BE49-F238E27FC236}">
                <a16:creationId xmlns:a16="http://schemas.microsoft.com/office/drawing/2014/main" id="{03D681AF-DA9B-D84E-A265-59F6F95C120C}"/>
              </a:ext>
            </a:extLst>
          </p:cNvPr>
          <p:cNvSpPr>
            <a:spLocks noGrp="1"/>
          </p:cNvSpPr>
          <p:nvPr>
            <p:ph type="title"/>
          </p:nvPr>
        </p:nvSpPr>
        <p:spPr>
          <a:xfrm>
            <a:off x="583556" y="336974"/>
            <a:ext cx="11043293" cy="607149"/>
          </a:xfrm>
          <a:prstGeom prst="rect">
            <a:avLst/>
          </a:prstGeom>
        </p:spPr>
        <p:txBody>
          <a:bodyPr vert="horz" wrap="none" lIns="91440" tIns="45720" rIns="91440" bIns="45720" rtlCol="0" anchor="ctr">
            <a:normAutofit/>
          </a:bodyPr>
          <a:lstStyle/>
          <a:p>
            <a:r>
              <a:rPr lang="en-US"/>
              <a:t>Click to edit Master title style</a:t>
            </a:r>
          </a:p>
        </p:txBody>
      </p:sp>
      <p:sp>
        <p:nvSpPr>
          <p:cNvPr id="7" name="Text Placeholder 2">
            <a:extLst>
              <a:ext uri="{FF2B5EF4-FFF2-40B4-BE49-F238E27FC236}">
                <a16:creationId xmlns:a16="http://schemas.microsoft.com/office/drawing/2014/main" id="{3F39DC24-E20E-354B-B96A-8EF9C806D4E5}"/>
              </a:ext>
            </a:extLst>
          </p:cNvPr>
          <p:cNvSpPr>
            <a:spLocks noGrp="1"/>
          </p:cNvSpPr>
          <p:nvPr>
            <p:ph type="body" idx="1"/>
          </p:nvPr>
        </p:nvSpPr>
        <p:spPr>
          <a:xfrm>
            <a:off x="583557" y="1210962"/>
            <a:ext cx="11043292" cy="4794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972595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684" r:id="rId6"/>
    <p:sldLayoutId id="2147483685" r:id="rId7"/>
    <p:sldLayoutId id="2147483686" r:id="rId8"/>
    <p:sldLayoutId id="2147483687" r:id="rId9"/>
    <p:sldLayoutId id="2147483688" r:id="rId10"/>
  </p:sldLayoutIdLst>
  <p:hf hdr="0" dt="0"/>
  <p:txStyles>
    <p:titleStyle>
      <a:lvl1pPr algn="l" defTabSz="914400" rtl="0" eaLnBrk="1" latinLnBrk="0" hangingPunct="1">
        <a:lnSpc>
          <a:spcPct val="90000"/>
        </a:lnSpc>
        <a:spcBef>
          <a:spcPct val="0"/>
        </a:spcBef>
        <a:buNone/>
        <a:defRPr sz="30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0">
          <p15:clr>
            <a:srgbClr val="F26B43"/>
          </p15:clr>
        </p15:guide>
        <p15:guide id="4" pos="860">
          <p15:clr>
            <a:srgbClr val="F26B43"/>
          </p15:clr>
        </p15:guide>
        <p15:guide id="5" pos="952">
          <p15:clr>
            <a:srgbClr val="F26B43"/>
          </p15:clr>
        </p15:guide>
        <p15:guide id="6" pos="1444">
          <p15:clr>
            <a:srgbClr val="F26B43"/>
          </p15:clr>
        </p15:guide>
        <p15:guide id="7" pos="1536">
          <p15:clr>
            <a:srgbClr val="F26B43"/>
          </p15:clr>
        </p15:guide>
        <p15:guide id="8" pos="2034">
          <p15:clr>
            <a:srgbClr val="F26B43"/>
          </p15:clr>
        </p15:guide>
        <p15:guide id="9" pos="2126">
          <p15:clr>
            <a:srgbClr val="F26B43"/>
          </p15:clr>
        </p15:guide>
        <p15:guide id="10" pos="2622">
          <p15:clr>
            <a:srgbClr val="F26B43"/>
          </p15:clr>
        </p15:guide>
        <p15:guide id="11" pos="2714">
          <p15:clr>
            <a:srgbClr val="F26B43"/>
          </p15:clr>
        </p15:guide>
        <p15:guide id="12" pos="3205">
          <p15:clr>
            <a:srgbClr val="F26B43"/>
          </p15:clr>
        </p15:guide>
        <p15:guide id="13" pos="3299">
          <p15:clr>
            <a:srgbClr val="F26B43"/>
          </p15:clr>
        </p15:guide>
        <p15:guide id="14" pos="3796">
          <p15:clr>
            <a:srgbClr val="F26B43"/>
          </p15:clr>
        </p15:guide>
        <p15:guide id="15" pos="3888">
          <p15:clr>
            <a:srgbClr val="F26B43"/>
          </p15:clr>
        </p15:guide>
        <p15:guide id="16" pos="4384">
          <p15:clr>
            <a:srgbClr val="F26B43"/>
          </p15:clr>
        </p15:guide>
        <p15:guide id="17" pos="4478">
          <p15:clr>
            <a:srgbClr val="F26B43"/>
          </p15:clr>
        </p15:guide>
        <p15:guide id="18" pos="4972">
          <p15:clr>
            <a:srgbClr val="F26B43"/>
          </p15:clr>
        </p15:guide>
        <p15:guide id="19" pos="5064">
          <p15:clr>
            <a:srgbClr val="F26B43"/>
          </p15:clr>
        </p15:guide>
        <p15:guide id="20" pos="5560">
          <p15:clr>
            <a:srgbClr val="F26B43"/>
          </p15:clr>
        </p15:guide>
        <p15:guide id="21" pos="5652">
          <p15:clr>
            <a:srgbClr val="F26B43"/>
          </p15:clr>
        </p15:guide>
        <p15:guide id="22" pos="6150">
          <p15:clr>
            <a:srgbClr val="F26B43"/>
          </p15:clr>
        </p15:guide>
        <p15:guide id="23" pos="6242">
          <p15:clr>
            <a:srgbClr val="F26B43"/>
          </p15:clr>
        </p15:guide>
        <p15:guide id="24" pos="6734">
          <p15:clr>
            <a:srgbClr val="F26B43"/>
          </p15:clr>
        </p15:guide>
        <p15:guide id="25" pos="6825">
          <p15:clr>
            <a:srgbClr val="F26B43"/>
          </p15:clr>
        </p15:guide>
        <p15:guide id="26" pos="7324">
          <p15:clr>
            <a:srgbClr val="F26B43"/>
          </p15:clr>
        </p15:guide>
        <p15:guide id="27" orient="horz" pos="360">
          <p15:clr>
            <a:srgbClr val="F26B43"/>
          </p15:clr>
        </p15:guide>
        <p15:guide id="28" orient="horz" pos="396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BDE8A-CF3E-A444-B70A-D2C668A1A787}"/>
              </a:ext>
            </a:extLst>
          </p:cNvPr>
          <p:cNvSpPr>
            <a:spLocks noGrp="1"/>
          </p:cNvSpPr>
          <p:nvPr>
            <p:ph type="title"/>
          </p:nvPr>
        </p:nvSpPr>
        <p:spPr>
          <a:xfrm>
            <a:off x="583556" y="336974"/>
            <a:ext cx="11043293" cy="607149"/>
          </a:xfrm>
          <a:prstGeom prst="rect">
            <a:avLst/>
          </a:prstGeom>
        </p:spPr>
        <p:txBody>
          <a:bodyPr vert="horz" wrap="none"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7A852E-E64D-334C-B169-353F4A967435}"/>
              </a:ext>
            </a:extLst>
          </p:cNvPr>
          <p:cNvSpPr>
            <a:spLocks noGrp="1"/>
          </p:cNvSpPr>
          <p:nvPr>
            <p:ph type="body" idx="1"/>
          </p:nvPr>
        </p:nvSpPr>
        <p:spPr>
          <a:xfrm>
            <a:off x="583557" y="1210962"/>
            <a:ext cx="11043292" cy="4794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F2FE7F62-F07A-E14F-B3B6-A1B4342A7BD9}"/>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9" name="Slide Number Placeholder 5">
            <a:extLst>
              <a:ext uri="{FF2B5EF4-FFF2-40B4-BE49-F238E27FC236}">
                <a16:creationId xmlns:a16="http://schemas.microsoft.com/office/drawing/2014/main" id="{669C89D9-E90B-B541-B9AA-F761AF1597B9}"/>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pic>
        <p:nvPicPr>
          <p:cNvPr id="7" name="Picture 6">
            <a:extLst>
              <a:ext uri="{FF2B5EF4-FFF2-40B4-BE49-F238E27FC236}">
                <a16:creationId xmlns:a16="http://schemas.microsoft.com/office/drawing/2014/main" id="{85B094DE-5C38-7641-B0A8-F3854A95012D}"/>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062793" y="6313503"/>
            <a:ext cx="1927833" cy="539140"/>
          </a:xfrm>
          <a:prstGeom prst="rect">
            <a:avLst/>
          </a:prstGeom>
        </p:spPr>
      </p:pic>
    </p:spTree>
    <p:extLst>
      <p:ext uri="{BB962C8B-B14F-4D97-AF65-F5344CB8AC3E}">
        <p14:creationId xmlns:p14="http://schemas.microsoft.com/office/powerpoint/2010/main" val="103024602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hf hdr="0" dt="0"/>
  <p:txStyles>
    <p:titleStyle>
      <a:lvl1pPr algn="l" defTabSz="914400" rtl="0" eaLnBrk="1" latinLnBrk="0" hangingPunct="1">
        <a:lnSpc>
          <a:spcPct val="90000"/>
        </a:lnSpc>
        <a:spcBef>
          <a:spcPct val="0"/>
        </a:spcBef>
        <a:buNone/>
        <a:defRPr sz="30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0">
          <p15:clr>
            <a:srgbClr val="F26B43"/>
          </p15:clr>
        </p15:guide>
        <p15:guide id="4" pos="860">
          <p15:clr>
            <a:srgbClr val="F26B43"/>
          </p15:clr>
        </p15:guide>
        <p15:guide id="5" pos="952">
          <p15:clr>
            <a:srgbClr val="F26B43"/>
          </p15:clr>
        </p15:guide>
        <p15:guide id="6" pos="1444">
          <p15:clr>
            <a:srgbClr val="F26B43"/>
          </p15:clr>
        </p15:guide>
        <p15:guide id="7" pos="1536">
          <p15:clr>
            <a:srgbClr val="F26B43"/>
          </p15:clr>
        </p15:guide>
        <p15:guide id="8" pos="2034">
          <p15:clr>
            <a:srgbClr val="F26B43"/>
          </p15:clr>
        </p15:guide>
        <p15:guide id="9" pos="2126">
          <p15:clr>
            <a:srgbClr val="F26B43"/>
          </p15:clr>
        </p15:guide>
        <p15:guide id="10" pos="2616">
          <p15:clr>
            <a:srgbClr val="F26B43"/>
          </p15:clr>
        </p15:guide>
        <p15:guide id="11" pos="2714">
          <p15:clr>
            <a:srgbClr val="F26B43"/>
          </p15:clr>
        </p15:guide>
        <p15:guide id="12" pos="3205">
          <p15:clr>
            <a:srgbClr val="F26B43"/>
          </p15:clr>
        </p15:guide>
        <p15:guide id="13" pos="3299">
          <p15:clr>
            <a:srgbClr val="F26B43"/>
          </p15:clr>
        </p15:guide>
        <p15:guide id="14" pos="3796">
          <p15:clr>
            <a:srgbClr val="F26B43"/>
          </p15:clr>
        </p15:guide>
        <p15:guide id="15" pos="3888">
          <p15:clr>
            <a:srgbClr val="F26B43"/>
          </p15:clr>
        </p15:guide>
        <p15:guide id="16" pos="4384">
          <p15:clr>
            <a:srgbClr val="F26B43"/>
          </p15:clr>
        </p15:guide>
        <p15:guide id="17" pos="4478">
          <p15:clr>
            <a:srgbClr val="F26B43"/>
          </p15:clr>
        </p15:guide>
        <p15:guide id="18" pos="4972">
          <p15:clr>
            <a:srgbClr val="F26B43"/>
          </p15:clr>
        </p15:guide>
        <p15:guide id="19" pos="5064">
          <p15:clr>
            <a:srgbClr val="F26B43"/>
          </p15:clr>
        </p15:guide>
        <p15:guide id="20" pos="5560">
          <p15:clr>
            <a:srgbClr val="F26B43"/>
          </p15:clr>
        </p15:guide>
        <p15:guide id="21" pos="5652">
          <p15:clr>
            <a:srgbClr val="F26B43"/>
          </p15:clr>
        </p15:guide>
        <p15:guide id="22" pos="6150">
          <p15:clr>
            <a:srgbClr val="F26B43"/>
          </p15:clr>
        </p15:guide>
        <p15:guide id="23" pos="6242">
          <p15:clr>
            <a:srgbClr val="F26B43"/>
          </p15:clr>
        </p15:guide>
        <p15:guide id="24" pos="6734">
          <p15:clr>
            <a:srgbClr val="F26B43"/>
          </p15:clr>
        </p15:guide>
        <p15:guide id="25" pos="6825">
          <p15:clr>
            <a:srgbClr val="F26B43"/>
          </p15:clr>
        </p15:guide>
        <p15:guide id="26" pos="7324">
          <p15:clr>
            <a:srgbClr val="F26B43"/>
          </p15:clr>
        </p15:guide>
        <p15:guide id="27" orient="horz" pos="360">
          <p15:clr>
            <a:srgbClr val="F26B43"/>
          </p15:clr>
        </p15:guide>
        <p15:guide id="28" orient="horz" pos="396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BDE8A-CF3E-A444-B70A-D2C668A1A787}"/>
              </a:ext>
            </a:extLst>
          </p:cNvPr>
          <p:cNvSpPr>
            <a:spLocks noGrp="1"/>
          </p:cNvSpPr>
          <p:nvPr>
            <p:ph type="title"/>
          </p:nvPr>
        </p:nvSpPr>
        <p:spPr>
          <a:xfrm>
            <a:off x="583556" y="336974"/>
            <a:ext cx="11043293" cy="607149"/>
          </a:xfrm>
          <a:prstGeom prst="rect">
            <a:avLst/>
          </a:prstGeom>
        </p:spPr>
        <p:txBody>
          <a:bodyPr vert="horz" wrap="none"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7A852E-E64D-334C-B169-353F4A967435}"/>
              </a:ext>
            </a:extLst>
          </p:cNvPr>
          <p:cNvSpPr>
            <a:spLocks noGrp="1"/>
          </p:cNvSpPr>
          <p:nvPr>
            <p:ph type="body" idx="1"/>
          </p:nvPr>
        </p:nvSpPr>
        <p:spPr>
          <a:xfrm>
            <a:off x="583557" y="1210962"/>
            <a:ext cx="11043292" cy="4794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F2FE7F62-F07A-E14F-B3B6-A1B4342A7BD9}"/>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s-ES"/>
              <a:t>REDUCE LAP-HF II 3Y RESPONDER DATA</a:t>
            </a:r>
            <a:endParaRPr lang="en-US"/>
          </a:p>
        </p:txBody>
      </p:sp>
      <p:sp>
        <p:nvSpPr>
          <p:cNvPr id="9" name="Slide Number Placeholder 5">
            <a:extLst>
              <a:ext uri="{FF2B5EF4-FFF2-40B4-BE49-F238E27FC236}">
                <a16:creationId xmlns:a16="http://schemas.microsoft.com/office/drawing/2014/main" id="{669C89D9-E90B-B541-B9AA-F761AF1597B9}"/>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pic>
        <p:nvPicPr>
          <p:cNvPr id="7" name="Picture 6">
            <a:extLst>
              <a:ext uri="{FF2B5EF4-FFF2-40B4-BE49-F238E27FC236}">
                <a16:creationId xmlns:a16="http://schemas.microsoft.com/office/drawing/2014/main" id="{85B094DE-5C38-7641-B0A8-F3854A95012D}"/>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062793" y="6313503"/>
            <a:ext cx="1927833" cy="539140"/>
          </a:xfrm>
          <a:prstGeom prst="rect">
            <a:avLst/>
          </a:prstGeom>
        </p:spPr>
      </p:pic>
    </p:spTree>
    <p:extLst>
      <p:ext uri="{BB962C8B-B14F-4D97-AF65-F5344CB8AC3E}">
        <p14:creationId xmlns:p14="http://schemas.microsoft.com/office/powerpoint/2010/main" val="143554998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hf hdr="0" dt="0"/>
  <p:txStyles>
    <p:titleStyle>
      <a:lvl1pPr algn="l" defTabSz="914400" rtl="0" eaLnBrk="1" latinLnBrk="0" hangingPunct="1">
        <a:lnSpc>
          <a:spcPct val="90000"/>
        </a:lnSpc>
        <a:spcBef>
          <a:spcPct val="0"/>
        </a:spcBef>
        <a:buNone/>
        <a:defRPr sz="30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0">
          <p15:clr>
            <a:srgbClr val="F26B43"/>
          </p15:clr>
        </p15:guide>
        <p15:guide id="4" pos="860">
          <p15:clr>
            <a:srgbClr val="F26B43"/>
          </p15:clr>
        </p15:guide>
        <p15:guide id="5" pos="952">
          <p15:clr>
            <a:srgbClr val="F26B43"/>
          </p15:clr>
        </p15:guide>
        <p15:guide id="6" pos="1444">
          <p15:clr>
            <a:srgbClr val="F26B43"/>
          </p15:clr>
        </p15:guide>
        <p15:guide id="7" pos="1536">
          <p15:clr>
            <a:srgbClr val="F26B43"/>
          </p15:clr>
        </p15:guide>
        <p15:guide id="8" pos="2034">
          <p15:clr>
            <a:srgbClr val="F26B43"/>
          </p15:clr>
        </p15:guide>
        <p15:guide id="9" pos="2126">
          <p15:clr>
            <a:srgbClr val="F26B43"/>
          </p15:clr>
        </p15:guide>
        <p15:guide id="10" pos="2616">
          <p15:clr>
            <a:srgbClr val="F26B43"/>
          </p15:clr>
        </p15:guide>
        <p15:guide id="11" pos="2714">
          <p15:clr>
            <a:srgbClr val="F26B43"/>
          </p15:clr>
        </p15:guide>
        <p15:guide id="12" pos="3205">
          <p15:clr>
            <a:srgbClr val="F26B43"/>
          </p15:clr>
        </p15:guide>
        <p15:guide id="13" pos="3299">
          <p15:clr>
            <a:srgbClr val="F26B43"/>
          </p15:clr>
        </p15:guide>
        <p15:guide id="14" pos="3796">
          <p15:clr>
            <a:srgbClr val="F26B43"/>
          </p15:clr>
        </p15:guide>
        <p15:guide id="15" pos="3888">
          <p15:clr>
            <a:srgbClr val="F26B43"/>
          </p15:clr>
        </p15:guide>
        <p15:guide id="16" pos="4384">
          <p15:clr>
            <a:srgbClr val="F26B43"/>
          </p15:clr>
        </p15:guide>
        <p15:guide id="17" pos="4478">
          <p15:clr>
            <a:srgbClr val="F26B43"/>
          </p15:clr>
        </p15:guide>
        <p15:guide id="18" pos="4972">
          <p15:clr>
            <a:srgbClr val="F26B43"/>
          </p15:clr>
        </p15:guide>
        <p15:guide id="19" pos="5064">
          <p15:clr>
            <a:srgbClr val="F26B43"/>
          </p15:clr>
        </p15:guide>
        <p15:guide id="20" pos="5560">
          <p15:clr>
            <a:srgbClr val="F26B43"/>
          </p15:clr>
        </p15:guide>
        <p15:guide id="21" pos="5652">
          <p15:clr>
            <a:srgbClr val="F26B43"/>
          </p15:clr>
        </p15:guide>
        <p15:guide id="22" pos="6150">
          <p15:clr>
            <a:srgbClr val="F26B43"/>
          </p15:clr>
        </p15:guide>
        <p15:guide id="23" pos="6242">
          <p15:clr>
            <a:srgbClr val="F26B43"/>
          </p15:clr>
        </p15:guide>
        <p15:guide id="24" pos="6734">
          <p15:clr>
            <a:srgbClr val="F26B43"/>
          </p15:clr>
        </p15:guide>
        <p15:guide id="25" pos="6825">
          <p15:clr>
            <a:srgbClr val="F26B43"/>
          </p15:clr>
        </p15:guide>
        <p15:guide id="26" pos="7324">
          <p15:clr>
            <a:srgbClr val="F26B43"/>
          </p15:clr>
        </p15:guide>
        <p15:guide id="27" orient="horz" pos="360">
          <p15:clr>
            <a:srgbClr val="F26B43"/>
          </p15:clr>
        </p15:guide>
        <p15:guide id="28" orient="horz" pos="396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BDE8A-CF3E-A444-B70A-D2C668A1A787}"/>
              </a:ext>
            </a:extLst>
          </p:cNvPr>
          <p:cNvSpPr>
            <a:spLocks noGrp="1"/>
          </p:cNvSpPr>
          <p:nvPr>
            <p:ph type="title"/>
          </p:nvPr>
        </p:nvSpPr>
        <p:spPr>
          <a:xfrm>
            <a:off x="583556" y="336974"/>
            <a:ext cx="11043293" cy="607149"/>
          </a:xfrm>
          <a:prstGeom prst="rect">
            <a:avLst/>
          </a:prstGeom>
        </p:spPr>
        <p:txBody>
          <a:bodyPr vert="horz" wrap="none"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7A852E-E64D-334C-B169-353F4A967435}"/>
              </a:ext>
            </a:extLst>
          </p:cNvPr>
          <p:cNvSpPr>
            <a:spLocks noGrp="1"/>
          </p:cNvSpPr>
          <p:nvPr>
            <p:ph type="body" idx="1"/>
          </p:nvPr>
        </p:nvSpPr>
        <p:spPr>
          <a:xfrm>
            <a:off x="583557" y="1210962"/>
            <a:ext cx="11043292" cy="4794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F2FE7F62-F07A-E14F-B3B6-A1B4342A7BD9}"/>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9" name="Slide Number Placeholder 5">
            <a:extLst>
              <a:ext uri="{FF2B5EF4-FFF2-40B4-BE49-F238E27FC236}">
                <a16:creationId xmlns:a16="http://schemas.microsoft.com/office/drawing/2014/main" id="{669C89D9-E90B-B541-B9AA-F761AF1597B9}"/>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pic>
        <p:nvPicPr>
          <p:cNvPr id="7" name="Picture 6">
            <a:extLst>
              <a:ext uri="{FF2B5EF4-FFF2-40B4-BE49-F238E27FC236}">
                <a16:creationId xmlns:a16="http://schemas.microsoft.com/office/drawing/2014/main" id="{85B094DE-5C38-7641-B0A8-F3854A95012D}"/>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062793" y="6313503"/>
            <a:ext cx="1927833" cy="539140"/>
          </a:xfrm>
          <a:prstGeom prst="rect">
            <a:avLst/>
          </a:prstGeom>
        </p:spPr>
      </p:pic>
    </p:spTree>
    <p:extLst>
      <p:ext uri="{BB962C8B-B14F-4D97-AF65-F5344CB8AC3E}">
        <p14:creationId xmlns:p14="http://schemas.microsoft.com/office/powerpoint/2010/main" val="236421377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hf hdr="0" dt="0"/>
  <p:txStyles>
    <p:titleStyle>
      <a:lvl1pPr algn="l" defTabSz="914400" rtl="0" eaLnBrk="1" latinLnBrk="0" hangingPunct="1">
        <a:lnSpc>
          <a:spcPct val="90000"/>
        </a:lnSpc>
        <a:spcBef>
          <a:spcPct val="0"/>
        </a:spcBef>
        <a:buNone/>
        <a:defRPr sz="30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0">
          <p15:clr>
            <a:srgbClr val="F26B43"/>
          </p15:clr>
        </p15:guide>
        <p15:guide id="4" pos="860">
          <p15:clr>
            <a:srgbClr val="F26B43"/>
          </p15:clr>
        </p15:guide>
        <p15:guide id="5" pos="952">
          <p15:clr>
            <a:srgbClr val="F26B43"/>
          </p15:clr>
        </p15:guide>
        <p15:guide id="6" pos="1444">
          <p15:clr>
            <a:srgbClr val="F26B43"/>
          </p15:clr>
        </p15:guide>
        <p15:guide id="7" pos="1536">
          <p15:clr>
            <a:srgbClr val="F26B43"/>
          </p15:clr>
        </p15:guide>
        <p15:guide id="8" pos="2034">
          <p15:clr>
            <a:srgbClr val="F26B43"/>
          </p15:clr>
        </p15:guide>
        <p15:guide id="9" pos="2126">
          <p15:clr>
            <a:srgbClr val="F26B43"/>
          </p15:clr>
        </p15:guide>
        <p15:guide id="10" pos="2616">
          <p15:clr>
            <a:srgbClr val="F26B43"/>
          </p15:clr>
        </p15:guide>
        <p15:guide id="11" pos="2714">
          <p15:clr>
            <a:srgbClr val="F26B43"/>
          </p15:clr>
        </p15:guide>
        <p15:guide id="12" pos="3205">
          <p15:clr>
            <a:srgbClr val="F26B43"/>
          </p15:clr>
        </p15:guide>
        <p15:guide id="13" pos="3299">
          <p15:clr>
            <a:srgbClr val="F26B43"/>
          </p15:clr>
        </p15:guide>
        <p15:guide id="14" pos="3796">
          <p15:clr>
            <a:srgbClr val="F26B43"/>
          </p15:clr>
        </p15:guide>
        <p15:guide id="15" pos="3888">
          <p15:clr>
            <a:srgbClr val="F26B43"/>
          </p15:clr>
        </p15:guide>
        <p15:guide id="16" pos="4384">
          <p15:clr>
            <a:srgbClr val="F26B43"/>
          </p15:clr>
        </p15:guide>
        <p15:guide id="17" pos="4478">
          <p15:clr>
            <a:srgbClr val="F26B43"/>
          </p15:clr>
        </p15:guide>
        <p15:guide id="18" pos="4972">
          <p15:clr>
            <a:srgbClr val="F26B43"/>
          </p15:clr>
        </p15:guide>
        <p15:guide id="19" pos="5064">
          <p15:clr>
            <a:srgbClr val="F26B43"/>
          </p15:clr>
        </p15:guide>
        <p15:guide id="20" pos="5560">
          <p15:clr>
            <a:srgbClr val="F26B43"/>
          </p15:clr>
        </p15:guide>
        <p15:guide id="21" pos="5652">
          <p15:clr>
            <a:srgbClr val="F26B43"/>
          </p15:clr>
        </p15:guide>
        <p15:guide id="22" pos="6150">
          <p15:clr>
            <a:srgbClr val="F26B43"/>
          </p15:clr>
        </p15:guide>
        <p15:guide id="23" pos="6242">
          <p15:clr>
            <a:srgbClr val="F26B43"/>
          </p15:clr>
        </p15:guide>
        <p15:guide id="24" pos="6734">
          <p15:clr>
            <a:srgbClr val="F26B43"/>
          </p15:clr>
        </p15:guide>
        <p15:guide id="25" pos="6825">
          <p15:clr>
            <a:srgbClr val="F26B43"/>
          </p15:clr>
        </p15:guide>
        <p15:guide id="26" pos="7324">
          <p15:clr>
            <a:srgbClr val="F26B43"/>
          </p15:clr>
        </p15:guide>
        <p15:guide id="27" orient="horz" pos="360">
          <p15:clr>
            <a:srgbClr val="F26B43"/>
          </p15:clr>
        </p15:guide>
        <p15:guide id="28" orient="horz" pos="396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BDE8A-CF3E-A444-B70A-D2C668A1A787}"/>
              </a:ext>
            </a:extLst>
          </p:cNvPr>
          <p:cNvSpPr>
            <a:spLocks noGrp="1"/>
          </p:cNvSpPr>
          <p:nvPr>
            <p:ph type="title"/>
          </p:nvPr>
        </p:nvSpPr>
        <p:spPr>
          <a:xfrm>
            <a:off x="583556" y="336974"/>
            <a:ext cx="11043293" cy="607149"/>
          </a:xfrm>
          <a:prstGeom prst="rect">
            <a:avLst/>
          </a:prstGeom>
        </p:spPr>
        <p:txBody>
          <a:bodyPr vert="horz" wrap="none"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7A852E-E64D-334C-B169-353F4A967435}"/>
              </a:ext>
            </a:extLst>
          </p:cNvPr>
          <p:cNvSpPr>
            <a:spLocks noGrp="1"/>
          </p:cNvSpPr>
          <p:nvPr>
            <p:ph type="body" idx="1"/>
          </p:nvPr>
        </p:nvSpPr>
        <p:spPr>
          <a:xfrm>
            <a:off x="583557" y="1210962"/>
            <a:ext cx="11043292" cy="4794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F2FE7F62-F07A-E14F-B3B6-A1B4342A7BD9}"/>
              </a:ext>
            </a:extLst>
          </p:cNvPr>
          <p:cNvSpPr>
            <a:spLocks noGrp="1"/>
          </p:cNvSpPr>
          <p:nvPr>
            <p:ph type="ftr" sz="quarter" idx="3"/>
          </p:nvPr>
        </p:nvSpPr>
        <p:spPr>
          <a:xfrm>
            <a:off x="1247947" y="6416010"/>
            <a:ext cx="3025978" cy="365125"/>
          </a:xfrm>
          <a:prstGeom prst="rect">
            <a:avLst/>
          </a:prstGeom>
        </p:spPr>
        <p:txBody>
          <a:bodyPr vert="horz" lIns="91440" tIns="45720" rIns="91440" bIns="45720" rtlCol="0" anchor="ctr"/>
          <a:lstStyle>
            <a:lvl1pPr algn="l">
              <a:defRPr sz="1000" kern="0" spc="100" baseline="0">
                <a:solidFill>
                  <a:schemeClr val="bg1"/>
                </a:solidFill>
              </a:defRPr>
            </a:lvl1pPr>
          </a:lstStyle>
          <a:p>
            <a:r>
              <a:rPr lang="en-US"/>
              <a:t>REDUCE LAP-HF II 3Y RESPONDER DATA</a:t>
            </a:r>
          </a:p>
        </p:txBody>
      </p:sp>
      <p:sp>
        <p:nvSpPr>
          <p:cNvPr id="9" name="Slide Number Placeholder 5">
            <a:extLst>
              <a:ext uri="{FF2B5EF4-FFF2-40B4-BE49-F238E27FC236}">
                <a16:creationId xmlns:a16="http://schemas.microsoft.com/office/drawing/2014/main" id="{669C89D9-E90B-B541-B9AA-F761AF1597B9}"/>
              </a:ext>
            </a:extLst>
          </p:cNvPr>
          <p:cNvSpPr>
            <a:spLocks noGrp="1"/>
          </p:cNvSpPr>
          <p:nvPr>
            <p:ph type="sldNum" sz="quarter" idx="4"/>
          </p:nvPr>
        </p:nvSpPr>
        <p:spPr>
          <a:xfrm>
            <a:off x="578247" y="6416009"/>
            <a:ext cx="542215" cy="365125"/>
          </a:xfrm>
          <a:prstGeom prst="rect">
            <a:avLst/>
          </a:prstGeom>
        </p:spPr>
        <p:txBody>
          <a:bodyPr vert="horz" lIns="91440" tIns="45720" rIns="91440" bIns="45720" rtlCol="0" anchor="ctr"/>
          <a:lstStyle>
            <a:lvl1pPr algn="l">
              <a:defRPr sz="1000">
                <a:solidFill>
                  <a:schemeClr val="bg1"/>
                </a:solidFill>
              </a:defRPr>
            </a:lvl1pPr>
          </a:lstStyle>
          <a:p>
            <a:fld id="{599563B3-69AC-0C4C-A68E-7D70D3F29587}" type="slidenum">
              <a:rPr lang="en-US" smtClean="0"/>
              <a:pPr/>
              <a:t>‹#›</a:t>
            </a:fld>
            <a:endParaRPr lang="en-US"/>
          </a:p>
        </p:txBody>
      </p:sp>
      <p:pic>
        <p:nvPicPr>
          <p:cNvPr id="7" name="Picture 6">
            <a:extLst>
              <a:ext uri="{FF2B5EF4-FFF2-40B4-BE49-F238E27FC236}">
                <a16:creationId xmlns:a16="http://schemas.microsoft.com/office/drawing/2014/main" id="{85B094DE-5C38-7641-B0A8-F3854A95012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062793" y="6313503"/>
            <a:ext cx="1927833" cy="539140"/>
          </a:xfrm>
          <a:prstGeom prst="rect">
            <a:avLst/>
          </a:prstGeom>
        </p:spPr>
      </p:pic>
    </p:spTree>
    <p:extLst>
      <p:ext uri="{BB962C8B-B14F-4D97-AF65-F5344CB8AC3E}">
        <p14:creationId xmlns:p14="http://schemas.microsoft.com/office/powerpoint/2010/main" val="2762687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dt="0"/>
  <p:txStyles>
    <p:titleStyle>
      <a:lvl1pPr algn="l" defTabSz="914400" rtl="0" eaLnBrk="1" latinLnBrk="0" hangingPunct="1">
        <a:lnSpc>
          <a:spcPct val="90000"/>
        </a:lnSpc>
        <a:spcBef>
          <a:spcPct val="0"/>
        </a:spcBef>
        <a:buNone/>
        <a:defRPr sz="30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0">
          <p15:clr>
            <a:srgbClr val="F26B43"/>
          </p15:clr>
        </p15:guide>
        <p15:guide id="4" pos="860">
          <p15:clr>
            <a:srgbClr val="F26B43"/>
          </p15:clr>
        </p15:guide>
        <p15:guide id="5" pos="952">
          <p15:clr>
            <a:srgbClr val="F26B43"/>
          </p15:clr>
        </p15:guide>
        <p15:guide id="6" pos="1444">
          <p15:clr>
            <a:srgbClr val="F26B43"/>
          </p15:clr>
        </p15:guide>
        <p15:guide id="7" pos="1536">
          <p15:clr>
            <a:srgbClr val="F26B43"/>
          </p15:clr>
        </p15:guide>
        <p15:guide id="8" pos="2034">
          <p15:clr>
            <a:srgbClr val="F26B43"/>
          </p15:clr>
        </p15:guide>
        <p15:guide id="9" pos="2126">
          <p15:clr>
            <a:srgbClr val="F26B43"/>
          </p15:clr>
        </p15:guide>
        <p15:guide id="10" pos="2616">
          <p15:clr>
            <a:srgbClr val="F26B43"/>
          </p15:clr>
        </p15:guide>
        <p15:guide id="11" pos="2714">
          <p15:clr>
            <a:srgbClr val="F26B43"/>
          </p15:clr>
        </p15:guide>
        <p15:guide id="12" pos="3205">
          <p15:clr>
            <a:srgbClr val="F26B43"/>
          </p15:clr>
        </p15:guide>
        <p15:guide id="13" pos="3299">
          <p15:clr>
            <a:srgbClr val="F26B43"/>
          </p15:clr>
        </p15:guide>
        <p15:guide id="14" pos="3796">
          <p15:clr>
            <a:srgbClr val="F26B43"/>
          </p15:clr>
        </p15:guide>
        <p15:guide id="15" pos="3888">
          <p15:clr>
            <a:srgbClr val="F26B43"/>
          </p15:clr>
        </p15:guide>
        <p15:guide id="16" pos="4384">
          <p15:clr>
            <a:srgbClr val="F26B43"/>
          </p15:clr>
        </p15:guide>
        <p15:guide id="17" pos="4478">
          <p15:clr>
            <a:srgbClr val="F26B43"/>
          </p15:clr>
        </p15:guide>
        <p15:guide id="18" pos="4972">
          <p15:clr>
            <a:srgbClr val="F26B43"/>
          </p15:clr>
        </p15:guide>
        <p15:guide id="19" pos="5064">
          <p15:clr>
            <a:srgbClr val="F26B43"/>
          </p15:clr>
        </p15:guide>
        <p15:guide id="20" pos="5560">
          <p15:clr>
            <a:srgbClr val="F26B43"/>
          </p15:clr>
        </p15:guide>
        <p15:guide id="21" pos="5652">
          <p15:clr>
            <a:srgbClr val="F26B43"/>
          </p15:clr>
        </p15:guide>
        <p15:guide id="22" pos="6150">
          <p15:clr>
            <a:srgbClr val="F26B43"/>
          </p15:clr>
        </p15:guide>
        <p15:guide id="23" pos="6242">
          <p15:clr>
            <a:srgbClr val="F26B43"/>
          </p15:clr>
        </p15:guide>
        <p15:guide id="24" pos="6734">
          <p15:clr>
            <a:srgbClr val="F26B43"/>
          </p15:clr>
        </p15:guide>
        <p15:guide id="25" pos="6825">
          <p15:clr>
            <a:srgbClr val="F26B43"/>
          </p15:clr>
        </p15:guide>
        <p15:guide id="26" pos="7324">
          <p15:clr>
            <a:srgbClr val="F26B43"/>
          </p15:clr>
        </p15:guide>
        <p15:guide id="27" orient="horz" pos="360">
          <p15:clr>
            <a:srgbClr val="F26B43"/>
          </p15:clr>
        </p15:guide>
        <p15:guide id="28" orient="horz" pos="396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5.jpeg"/><Relationship Id="rId2" Type="http://schemas.openxmlformats.org/officeDocument/2006/relationships/slideLayout" Target="../slideLayouts/slideLayout73.xml"/><Relationship Id="rId1" Type="http://schemas.openxmlformats.org/officeDocument/2006/relationships/tags" Target="../tags/tag2.xml"/><Relationship Id="rId6" Type="http://schemas.openxmlformats.org/officeDocument/2006/relationships/image" Target="../media/image34.jpeg"/><Relationship Id="rId5" Type="http://schemas.openxmlformats.org/officeDocument/2006/relationships/image" Target="../media/image33.gif"/><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pn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image" Target="../media/image16.png"/><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B8B7B-0321-4899-9BAB-4DD8042792E7}"/>
              </a:ext>
            </a:extLst>
          </p:cNvPr>
          <p:cNvSpPr>
            <a:spLocks noGrp="1"/>
          </p:cNvSpPr>
          <p:nvPr>
            <p:ph type="ctrTitle"/>
          </p:nvPr>
        </p:nvSpPr>
        <p:spPr>
          <a:xfrm>
            <a:off x="571498" y="1757034"/>
            <a:ext cx="10021473" cy="1798237"/>
          </a:xfrm>
        </p:spPr>
        <p:txBody>
          <a:bodyPr wrap="square"/>
          <a:lstStyle/>
          <a:p>
            <a:r>
              <a:rPr lang="en-US"/>
              <a:t>REDUCE LAP-HF II:</a:t>
            </a:r>
            <a:br>
              <a:rPr lang="en-US"/>
            </a:br>
            <a:r>
              <a:rPr lang="en-US"/>
              <a:t>Responder Group outcomes</a:t>
            </a:r>
          </a:p>
        </p:txBody>
      </p:sp>
      <p:sp>
        <p:nvSpPr>
          <p:cNvPr id="4" name="Subtitle 3">
            <a:extLst>
              <a:ext uri="{FF2B5EF4-FFF2-40B4-BE49-F238E27FC236}">
                <a16:creationId xmlns:a16="http://schemas.microsoft.com/office/drawing/2014/main" id="{A25B7D8C-F628-4E69-9036-7B7409A16B90}"/>
              </a:ext>
            </a:extLst>
          </p:cNvPr>
          <p:cNvSpPr>
            <a:spLocks noGrp="1"/>
          </p:cNvSpPr>
          <p:nvPr>
            <p:ph type="subTitle" idx="1"/>
          </p:nvPr>
        </p:nvSpPr>
        <p:spPr>
          <a:xfrm>
            <a:off x="571499" y="3657123"/>
            <a:ext cx="8919875" cy="488048"/>
          </a:xfrm>
        </p:spPr>
        <p:txBody>
          <a:bodyPr vert="horz" lIns="91440" tIns="45720" rIns="91440" bIns="45720" rtlCol="0" anchor="t">
            <a:normAutofit fontScale="92500"/>
          </a:bodyPr>
          <a:lstStyle/>
          <a:p>
            <a:r>
              <a:rPr lang="en-US" sz="1700" cap="all"/>
              <a:t>Clinical evidence through 3 years for atrial shunt therapy in patients with EF</a:t>
            </a:r>
            <a:r>
              <a:rPr lang="en-US" sz="1700" cap="all">
                <a:latin typeface="segoe ui symbol"/>
                <a:ea typeface="segoe ui symbol"/>
              </a:rPr>
              <a:t>≥</a:t>
            </a:r>
            <a:r>
              <a:rPr lang="en-US" sz="1700" cap="all"/>
              <a:t>40%</a:t>
            </a:r>
            <a:endParaRPr lang="en-US"/>
          </a:p>
          <a:p>
            <a:endParaRPr lang="en-US"/>
          </a:p>
        </p:txBody>
      </p:sp>
      <p:sp>
        <p:nvSpPr>
          <p:cNvPr id="6" name="Slide Number Placeholder 5">
            <a:extLst>
              <a:ext uri="{FF2B5EF4-FFF2-40B4-BE49-F238E27FC236}">
                <a16:creationId xmlns:a16="http://schemas.microsoft.com/office/drawing/2014/main" id="{05235CC4-20B0-B3CE-BA47-56300206CB2E}"/>
              </a:ext>
            </a:extLst>
          </p:cNvPr>
          <p:cNvSpPr>
            <a:spLocks noGrp="1"/>
          </p:cNvSpPr>
          <p:nvPr>
            <p:ph type="sldNum" sz="quarter" idx="4"/>
          </p:nvPr>
        </p:nvSpPr>
        <p:spPr/>
        <p:txBody>
          <a:bodyPr/>
          <a:lstStyle/>
          <a:p>
            <a:fld id="{542A7824-9999-4FCB-A7C0-39123526D0E0}" type="slidenum">
              <a:rPr lang="en-US" smtClean="0"/>
              <a:t>1</a:t>
            </a:fld>
            <a:endParaRPr lang="en-US"/>
          </a:p>
        </p:txBody>
      </p:sp>
    </p:spTree>
    <p:extLst>
      <p:ext uri="{BB962C8B-B14F-4D97-AF65-F5344CB8AC3E}">
        <p14:creationId xmlns:p14="http://schemas.microsoft.com/office/powerpoint/2010/main" val="212406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0DF0A-E29F-0961-C8A3-5ED901EA91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5D86D-F8B6-B316-C2C5-68CFFE1E6CBD}"/>
              </a:ext>
            </a:extLst>
          </p:cNvPr>
          <p:cNvSpPr>
            <a:spLocks noGrp="1"/>
          </p:cNvSpPr>
          <p:nvPr>
            <p:ph type="title"/>
          </p:nvPr>
        </p:nvSpPr>
        <p:spPr/>
        <p:txBody>
          <a:bodyPr/>
          <a:lstStyle/>
          <a:p>
            <a:r>
              <a:rPr lang="en-US"/>
              <a:t>Executive summary</a:t>
            </a:r>
          </a:p>
        </p:txBody>
      </p:sp>
      <p:sp>
        <p:nvSpPr>
          <p:cNvPr id="3" name="Content Placeholder 2">
            <a:extLst>
              <a:ext uri="{FF2B5EF4-FFF2-40B4-BE49-F238E27FC236}">
                <a16:creationId xmlns:a16="http://schemas.microsoft.com/office/drawing/2014/main" id="{97AF6F1E-5335-1529-7C94-94D3BECF53DF}"/>
              </a:ext>
            </a:extLst>
          </p:cNvPr>
          <p:cNvSpPr>
            <a:spLocks noGrp="1"/>
          </p:cNvSpPr>
          <p:nvPr>
            <p:ph idx="1"/>
          </p:nvPr>
        </p:nvSpPr>
        <p:spPr>
          <a:xfrm>
            <a:off x="583556" y="1155559"/>
            <a:ext cx="11043293" cy="5126707"/>
          </a:xfrm>
        </p:spPr>
        <p:txBody>
          <a:bodyPr vert="horz" lIns="91440" tIns="45720" rIns="91440" bIns="45720" rtlCol="0" anchor="t">
            <a:normAutofit/>
          </a:bodyPr>
          <a:lstStyle/>
          <a:p>
            <a:pPr marL="0" indent="0">
              <a:spcAft>
                <a:spcPts val="600"/>
              </a:spcAft>
              <a:buNone/>
            </a:pPr>
            <a:r>
              <a:rPr lang="en-US" sz="1800" b="1">
                <a:latin typeface="Corbel" panose="020B0503020204020204" pitchFamily="34" charset="0"/>
                <a:ea typeface="DengXian" panose="02010600030101010101" pitchFamily="2" charset="-122"/>
                <a:cs typeface="Calibri" panose="020F0502020204030204" pitchFamily="34" charset="0"/>
              </a:rPr>
              <a:t>Largest Device Therapy Trial in </a:t>
            </a:r>
            <a:r>
              <a:rPr lang="en-US" sz="1800" b="1" err="1">
                <a:latin typeface="Corbel" panose="020B0503020204020204" pitchFamily="34" charset="0"/>
                <a:ea typeface="DengXian" panose="02010600030101010101" pitchFamily="2" charset="-122"/>
                <a:cs typeface="Calibri" panose="020F0502020204030204" pitchFamily="34" charset="0"/>
              </a:rPr>
              <a:t>HFpEF</a:t>
            </a:r>
            <a:r>
              <a:rPr lang="en-US" sz="1800">
                <a:latin typeface="Corbel" panose="020B0503020204020204" pitchFamily="34" charset="0"/>
                <a:ea typeface="DengXian" panose="02010600030101010101" pitchFamily="2" charset="-122"/>
                <a:cs typeface="Calibri" panose="020F0502020204030204" pitchFamily="34" charset="0"/>
              </a:rPr>
              <a:t> </a:t>
            </a:r>
            <a:br>
              <a:rPr lang="en-US" sz="1800">
                <a:latin typeface="Corbel" panose="020B0503020204020204" pitchFamily="34" charset="0"/>
                <a:ea typeface="DengXian" panose="02010600030101010101" pitchFamily="2" charset="-122"/>
                <a:cs typeface="Calibri" panose="020F0502020204030204" pitchFamily="34" charset="0"/>
              </a:rPr>
            </a:br>
            <a:r>
              <a:rPr lang="en-US" sz="1800">
                <a:latin typeface="Corbel" panose="020B0503020204020204" pitchFamily="34" charset="0"/>
                <a:ea typeface="DengXian" panose="02010600030101010101" pitchFamily="2" charset="-122"/>
                <a:cs typeface="Calibri" panose="020F0502020204030204" pitchFamily="34" charset="0"/>
              </a:rPr>
              <a:t>Addresses a critical unmet need in cardiology.</a:t>
            </a:r>
          </a:p>
          <a:p>
            <a:pPr marL="0" indent="0">
              <a:spcBef>
                <a:spcPts val="1600"/>
              </a:spcBef>
              <a:spcAft>
                <a:spcPts val="600"/>
              </a:spcAft>
              <a:buNone/>
            </a:pPr>
            <a:r>
              <a:rPr lang="en-US" sz="1800" b="1">
                <a:latin typeface="Corbel" panose="020B0503020204020204" pitchFamily="34" charset="0"/>
                <a:ea typeface="DengXian" panose="02010600030101010101" pitchFamily="2" charset="-122"/>
                <a:cs typeface="Calibri" panose="020F0502020204030204" pitchFamily="34" charset="0"/>
              </a:rPr>
              <a:t>Significant Advance in Patient Selection</a:t>
            </a:r>
            <a:br>
              <a:rPr lang="en-US" sz="1800" b="1">
                <a:latin typeface="Corbel" panose="020B0503020204020204" pitchFamily="34" charset="0"/>
                <a:ea typeface="DengXian" panose="02010600030101010101" pitchFamily="2" charset="-122"/>
                <a:cs typeface="Calibri" panose="020F0502020204030204" pitchFamily="34" charset="0"/>
              </a:rPr>
            </a:br>
            <a:r>
              <a:rPr lang="en-US" sz="1800">
                <a:latin typeface="Corbel" panose="020B0503020204020204" pitchFamily="34" charset="0"/>
                <a:ea typeface="DengXian" panose="02010600030101010101" pitchFamily="2" charset="-122"/>
                <a:cs typeface="Calibri" panose="020F0502020204030204" pitchFamily="34" charset="0"/>
              </a:rPr>
              <a:t>First to identify the baseline characteristics of large Responder Group </a:t>
            </a:r>
            <a:r>
              <a:rPr lang="en-US" sz="1800">
                <a:effectLst/>
                <a:latin typeface="Corbel" panose="020B0503020204020204" pitchFamily="34" charset="0"/>
                <a:ea typeface="DengXian" panose="02010600030101010101" pitchFamily="2" charset="-122"/>
                <a:cs typeface="Calibri" panose="020F0502020204030204" pitchFamily="34" charset="0"/>
              </a:rPr>
              <a:t>(</a:t>
            </a:r>
            <a:r>
              <a:rPr lang="en-US" sz="1800">
                <a:latin typeface="Corbel" panose="020B0503020204020204" pitchFamily="34" charset="0"/>
                <a:ea typeface="DengXian" panose="02010600030101010101" pitchFamily="2" charset="-122"/>
                <a:cs typeface="Calibri" panose="020F0502020204030204" pitchFamily="34" charset="0"/>
              </a:rPr>
              <a:t>50% of the population) </a:t>
            </a:r>
            <a:r>
              <a:rPr lang="en-US" sz="1800">
                <a:effectLst/>
                <a:latin typeface="Corbel" panose="020B0503020204020204" pitchFamily="34" charset="0"/>
                <a:ea typeface="DengXian" panose="02010600030101010101" pitchFamily="2" charset="-122"/>
                <a:cs typeface="Calibri" panose="020F0502020204030204" pitchFamily="34" charset="0"/>
              </a:rPr>
              <a:t>with normal exercise pulmonary vascular resistance (peak PVR &lt;1.74) &amp; no CRM devices </a:t>
            </a:r>
          </a:p>
          <a:p>
            <a:pPr marL="0" indent="0">
              <a:spcBef>
                <a:spcPts val="1600"/>
              </a:spcBef>
              <a:spcAft>
                <a:spcPts val="600"/>
              </a:spcAft>
              <a:buNone/>
            </a:pPr>
            <a:r>
              <a:rPr lang="en-US" sz="1800" b="1">
                <a:effectLst/>
                <a:latin typeface="Corbel" panose="020B0503020204020204" pitchFamily="34" charset="0"/>
                <a:ea typeface="DengXian" panose="02010600030101010101" pitchFamily="2" charset="-122"/>
                <a:cs typeface="Calibri" panose="020F0502020204030204" pitchFamily="34" charset="0"/>
              </a:rPr>
              <a:t>Responder Group Clinical Benefits Continue Through 3 Years</a:t>
            </a:r>
            <a:endParaRPr lang="en-US" sz="1800" b="1">
              <a:latin typeface="Calibri" panose="020F0502020204030204" pitchFamily="34" charset="0"/>
              <a:ea typeface="DengXian" panose="02010600030101010101" pitchFamily="2" charset="-122"/>
              <a:cs typeface="Times New Roman" panose="02020603050405020304" pitchFamily="18" charset="0"/>
            </a:endParaRPr>
          </a:p>
          <a:p>
            <a:pPr lvl="1">
              <a:spcBef>
                <a:spcPts val="0"/>
              </a:spcBef>
              <a:spcAft>
                <a:spcPts val="600"/>
              </a:spcAft>
              <a:buFont typeface="Courier New" panose="02070309020205020404" pitchFamily="49" charset="0"/>
              <a:buChar char="o"/>
            </a:pPr>
            <a:r>
              <a:rPr lang="en-US" sz="1800">
                <a:ea typeface="DengXian"/>
                <a:cs typeface="Calibri"/>
              </a:rPr>
              <a:t>50</a:t>
            </a:r>
            <a:r>
              <a:rPr lang="en-US" sz="1800">
                <a:effectLst/>
                <a:ea typeface="DengXian"/>
                <a:cs typeface="Calibri"/>
              </a:rPr>
              <a:t>% </a:t>
            </a:r>
            <a:r>
              <a:rPr lang="en-US" sz="1800">
                <a:solidFill>
                  <a:schemeClr val="tx1"/>
                </a:solidFill>
                <a:ea typeface="DengXian"/>
                <a:cs typeface="Calibri"/>
              </a:rPr>
              <a:t>reduction in HF hospitalizations</a:t>
            </a:r>
            <a:r>
              <a:rPr lang="en-US" sz="1800">
                <a:effectLst/>
                <a:ea typeface="DengXian"/>
                <a:cs typeface="Calibri"/>
              </a:rPr>
              <a:t> </a:t>
            </a:r>
            <a:r>
              <a:rPr lang="en-US" sz="1800" b="0" i="0" u="none" strike="noStrike" baseline="0"/>
              <a:t>(</a:t>
            </a:r>
            <a:r>
              <a:rPr lang="en-US" sz="1800"/>
              <a:t>11%</a:t>
            </a:r>
            <a:r>
              <a:rPr lang="en-US" sz="1800" b="0" i="0" u="none" strike="noStrike" baseline="0"/>
              <a:t> vs. </a:t>
            </a:r>
            <a:r>
              <a:rPr lang="en-US" sz="1800"/>
              <a:t>22%</a:t>
            </a:r>
            <a:r>
              <a:rPr lang="en-US" sz="1800" b="0" i="0" u="none" strike="noStrike" baseline="0">
                <a:solidFill>
                  <a:schemeClr val="tx1"/>
                </a:solidFill>
              </a:rPr>
              <a:t>, p = 0.015) &amp; NNT less than ½ of SGLT2i meds</a:t>
            </a:r>
            <a:r>
              <a:rPr lang="en-US" sz="1800" b="0" i="0" u="none" strike="noStrike" baseline="30000">
                <a:solidFill>
                  <a:schemeClr val="tx1"/>
                </a:solidFill>
              </a:rPr>
              <a:t>*</a:t>
            </a:r>
            <a:endParaRPr lang="en-US" sz="1800" baseline="30000">
              <a:solidFill>
                <a:schemeClr val="tx1"/>
              </a:solidFill>
              <a:effectLst/>
              <a:ea typeface="DengXian" panose="02010600030101010101" pitchFamily="2" charset="-122"/>
              <a:cs typeface="Calibri" panose="020F0502020204030204" pitchFamily="34" charset="0"/>
            </a:endParaRPr>
          </a:p>
          <a:p>
            <a:pPr lvl="1">
              <a:spcBef>
                <a:spcPts val="0"/>
              </a:spcBef>
              <a:spcAft>
                <a:spcPts val="600"/>
              </a:spcAft>
              <a:buFont typeface="Courier New" panose="02070309020205020404" pitchFamily="49" charset="0"/>
              <a:buChar char="o"/>
            </a:pPr>
            <a:r>
              <a:rPr kumimoji="0" lang="en-US" sz="1800" b="0" i="0" u="none" strike="noStrike" kern="1200" cap="none" spc="0" normalizeH="0" baseline="0" noProof="0">
                <a:ln>
                  <a:noFill/>
                </a:ln>
                <a:solidFill>
                  <a:schemeClr val="tx1"/>
                </a:solidFill>
                <a:effectLst/>
                <a:uLnTx/>
                <a:uFillTx/>
                <a:ea typeface="+mn-ea"/>
                <a:cs typeface="+mn-cs"/>
              </a:rPr>
              <a:t>90% more likely to achieve 20+ point KCCQ-OSS improvement vs sham control with a low NNT=5</a:t>
            </a:r>
            <a:endParaRPr lang="en-US" sz="1800">
              <a:solidFill>
                <a:schemeClr val="tx1"/>
              </a:solidFill>
            </a:endParaRPr>
          </a:p>
          <a:p>
            <a:pPr lvl="1">
              <a:spcBef>
                <a:spcPts val="0"/>
              </a:spcBef>
              <a:spcAft>
                <a:spcPts val="600"/>
              </a:spcAft>
              <a:buFont typeface="Courier New" panose="02070309020205020404" pitchFamily="49" charset="0"/>
              <a:buChar char="o"/>
              <a:tabLst>
                <a:tab pos="5535613" algn="l"/>
              </a:tabLst>
            </a:pPr>
            <a:r>
              <a:rPr lang="en-US" sz="1800"/>
              <a:t>No statistically significant safety risk; favorable long-term echo results without RV dysfunction</a:t>
            </a:r>
            <a:endParaRPr lang="en-US" sz="1800">
              <a:solidFill>
                <a:schemeClr val="tx1"/>
              </a:solidFill>
            </a:endParaRPr>
          </a:p>
          <a:p>
            <a:pPr marL="0" indent="0">
              <a:spcBef>
                <a:spcPts val="1600"/>
              </a:spcBef>
              <a:spcAft>
                <a:spcPts val="600"/>
              </a:spcAft>
              <a:buNone/>
            </a:pPr>
            <a:r>
              <a:rPr lang="en-US" sz="1800" b="1">
                <a:effectLst/>
                <a:latin typeface="Corbel" panose="020B0503020204020204" pitchFamily="34" charset="0"/>
                <a:ea typeface="DengXian" panose="02010600030101010101" pitchFamily="2" charset="-122"/>
                <a:cs typeface="Calibri" panose="020F0502020204030204" pitchFamily="34" charset="0"/>
              </a:rPr>
              <a:t>Supported by Pathophysiologic Consistency</a:t>
            </a:r>
            <a:br>
              <a:rPr lang="en-US" sz="1800">
                <a:effectLst/>
                <a:latin typeface="Corbel" panose="020B0503020204020204" pitchFamily="34" charset="0"/>
                <a:ea typeface="DengXian" panose="02010600030101010101" pitchFamily="2" charset="-122"/>
                <a:cs typeface="Calibri" panose="020F0502020204030204" pitchFamily="34" charset="0"/>
              </a:rPr>
            </a:br>
            <a:r>
              <a:rPr lang="en-US" sz="1800">
                <a:effectLst/>
                <a:latin typeface="Corbel" panose="020B0503020204020204" pitchFamily="34" charset="0"/>
                <a:ea typeface="DengXian" panose="02010600030101010101" pitchFamily="2" charset="-122"/>
                <a:cs typeface="Calibri" panose="020F0502020204030204" pitchFamily="34" charset="0"/>
              </a:rPr>
              <a:t>Clinical outcomes align with expected pathophysiology.</a:t>
            </a:r>
          </a:p>
          <a:p>
            <a:pPr marL="0" indent="0">
              <a:spcBef>
                <a:spcPts val="1600"/>
              </a:spcBef>
              <a:spcAft>
                <a:spcPts val="600"/>
              </a:spcAft>
              <a:buNone/>
            </a:pPr>
            <a:r>
              <a:rPr lang="en-US" sz="1800" b="1">
                <a:latin typeface="Corbel" panose="020B0503020204020204" pitchFamily="34" charset="0"/>
                <a:ea typeface="DengXian" panose="02010600030101010101" pitchFamily="2" charset="-122"/>
                <a:cs typeface="Calibri" panose="020F0502020204030204" pitchFamily="34" charset="0"/>
              </a:rPr>
              <a:t>RESPONDER-HF Confirmatory Study Ongoing</a:t>
            </a:r>
            <a:br>
              <a:rPr lang="en-US" sz="1800">
                <a:latin typeface="Corbel" panose="020B0503020204020204" pitchFamily="34" charset="0"/>
                <a:ea typeface="DengXian" panose="02010600030101010101" pitchFamily="2" charset="-122"/>
                <a:cs typeface="Calibri" panose="020F0502020204030204" pitchFamily="34" charset="0"/>
              </a:rPr>
            </a:br>
            <a:r>
              <a:rPr lang="en-US" sz="1800">
                <a:latin typeface="Corbel" panose="020B0503020204020204" pitchFamily="34" charset="0"/>
                <a:ea typeface="DengXian" panose="02010600030101010101" pitchFamily="2" charset="-122"/>
                <a:cs typeface="Calibri" panose="020F0502020204030204" pitchFamily="34" charset="0"/>
              </a:rPr>
              <a:t>Global, sham-controlled, randomized trial to validate responder group findings</a:t>
            </a:r>
          </a:p>
        </p:txBody>
      </p:sp>
      <p:sp>
        <p:nvSpPr>
          <p:cNvPr id="8" name="Footer Placeholder 2">
            <a:extLst>
              <a:ext uri="{FF2B5EF4-FFF2-40B4-BE49-F238E27FC236}">
                <a16:creationId xmlns:a16="http://schemas.microsoft.com/office/drawing/2014/main" id="{1BAB06D5-40DE-1D1A-E09F-44965C757A6E}"/>
              </a:ext>
            </a:extLst>
          </p:cNvPr>
          <p:cNvSpPr>
            <a:spLocks noGrp="1"/>
          </p:cNvSpPr>
          <p:nvPr>
            <p:ph type="ftr" sz="quarter" idx="3"/>
          </p:nvPr>
        </p:nvSpPr>
        <p:spPr/>
        <p:txBody>
          <a:bodyPr/>
          <a:lstStyle/>
          <a:p>
            <a:r>
              <a:rPr lang="en-US"/>
              <a:t>REDUCE LAP-HF II 3Y RESPONDER DATA</a:t>
            </a:r>
          </a:p>
        </p:txBody>
      </p:sp>
      <p:sp>
        <p:nvSpPr>
          <p:cNvPr id="7" name="Slide Number Placeholder 4">
            <a:extLst>
              <a:ext uri="{FF2B5EF4-FFF2-40B4-BE49-F238E27FC236}">
                <a16:creationId xmlns:a16="http://schemas.microsoft.com/office/drawing/2014/main" id="{960E893D-A07E-71AF-1DA1-9F6B295DA471}"/>
              </a:ext>
            </a:extLst>
          </p:cNvPr>
          <p:cNvSpPr>
            <a:spLocks noGrp="1"/>
          </p:cNvSpPr>
          <p:nvPr>
            <p:ph type="sldNum" sz="quarter" idx="4"/>
          </p:nvPr>
        </p:nvSpPr>
        <p:spPr/>
        <p:txBody>
          <a:bodyPr/>
          <a:lstStyle/>
          <a:p>
            <a:fld id="{599563B3-69AC-0C4C-A68E-7D70D3F29587}" type="slidenum">
              <a:rPr lang="en-US" smtClean="0"/>
              <a:pPr/>
              <a:t>10</a:t>
            </a:fld>
            <a:endParaRPr lang="en-US"/>
          </a:p>
        </p:txBody>
      </p:sp>
      <p:pic>
        <p:nvPicPr>
          <p:cNvPr id="5" name="590F9A98-2262-4EF3-A2DC-8A8B20ED36E3">
            <a:extLst>
              <a:ext uri="{FF2B5EF4-FFF2-40B4-BE49-F238E27FC236}">
                <a16:creationId xmlns:a16="http://schemas.microsoft.com/office/drawing/2014/main" id="{A49EBC80-1A35-C543-B082-8381FF665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8479" y="202231"/>
            <a:ext cx="1392382" cy="12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837DA51-747C-3553-8B4F-F0CD14296613}"/>
              </a:ext>
            </a:extLst>
          </p:cNvPr>
          <p:cNvSpPr txBox="1"/>
          <p:nvPr/>
        </p:nvSpPr>
        <p:spPr>
          <a:xfrm>
            <a:off x="565151" y="5979806"/>
            <a:ext cx="11155710" cy="246221"/>
          </a:xfrm>
          <a:prstGeom prst="rect">
            <a:avLst/>
          </a:prstGeom>
          <a:noFill/>
        </p:spPr>
        <p:txBody>
          <a:bodyPr wrap="square">
            <a:spAutoFit/>
          </a:bodyPr>
          <a:lstStyle/>
          <a:p>
            <a:r>
              <a:rPr lang="en-US" sz="1000" baseline="30000">
                <a:solidFill>
                  <a:srgbClr val="000000"/>
                </a:solidFill>
              </a:rPr>
              <a:t>*</a:t>
            </a:r>
            <a:r>
              <a:rPr lang="en-US" sz="1000">
                <a:solidFill>
                  <a:srgbClr val="4F4F4F"/>
                </a:solidFill>
                <a:latin typeface="Corbel" panose="020B0503020204020204"/>
              </a:rPr>
              <a:t>Not a head-t0-head comparison; based on data from separate studies with different patient populations and other variables. Data presented for information purposes</a:t>
            </a:r>
          </a:p>
        </p:txBody>
      </p:sp>
    </p:spTree>
    <p:extLst>
      <p:ext uri="{BB962C8B-B14F-4D97-AF65-F5344CB8AC3E}">
        <p14:creationId xmlns:p14="http://schemas.microsoft.com/office/powerpoint/2010/main" val="375672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a:extLst>
              <a:ext uri="{FF2B5EF4-FFF2-40B4-BE49-F238E27FC236}">
                <a16:creationId xmlns:a16="http://schemas.microsoft.com/office/drawing/2014/main" id="{335E0012-3528-4240-A466-645932B6309F}"/>
              </a:ext>
            </a:extLst>
          </p:cNvPr>
          <p:cNvSpPr/>
          <p:nvPr/>
        </p:nvSpPr>
        <p:spPr>
          <a:xfrm rot="5400000" flipH="1" flipV="1">
            <a:off x="5026221" y="3536846"/>
            <a:ext cx="2802194" cy="617791"/>
          </a:xfrm>
          <a:prstGeom prst="trapezoid">
            <a:avLst>
              <a:gd name="adj" fmla="val 41929"/>
            </a:avLst>
          </a:prstGeom>
          <a:gradFill flip="none" rotWithShape="1">
            <a:gsLst>
              <a:gs pos="0">
                <a:schemeClr val="accent1">
                  <a:lumMod val="40000"/>
                  <a:lumOff val="60000"/>
                </a:schemeClr>
              </a:gs>
              <a:gs pos="40000">
                <a:schemeClr val="accent1">
                  <a:lumMod val="20000"/>
                  <a:lumOff val="80000"/>
                </a:schemeClr>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92B52ED-885F-41CA-8B5B-EB742EB02077}"/>
              </a:ext>
            </a:extLst>
          </p:cNvPr>
          <p:cNvSpPr/>
          <p:nvPr/>
        </p:nvSpPr>
        <p:spPr>
          <a:xfrm>
            <a:off x="6668341" y="2875897"/>
            <a:ext cx="5052520" cy="1555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tx2"/>
              </a:buClr>
            </a:pPr>
            <a:r>
              <a:rPr lang="en-US" sz="1600" b="1">
                <a:solidFill>
                  <a:schemeClr val="accent1"/>
                </a:solidFill>
              </a:rPr>
              <a:t>PRIMARY COMPOSITE ENDPOINT</a:t>
            </a:r>
          </a:p>
          <a:p>
            <a:pPr marL="285750" indent="-285750">
              <a:buClr>
                <a:schemeClr val="tx2"/>
              </a:buClr>
              <a:buFont typeface="Arial" panose="020B0604020202020204" pitchFamily="34" charset="0"/>
              <a:buChar char="•"/>
            </a:pPr>
            <a:r>
              <a:rPr lang="en-US" sz="1600">
                <a:solidFill>
                  <a:schemeClr val="tx1"/>
                </a:solidFill>
              </a:rPr>
              <a:t>Rate of total HF events (first and recurrent) up to 24 months, analyzed when last randomized patient reaches 12 months</a:t>
            </a:r>
          </a:p>
          <a:p>
            <a:pPr marL="285750" indent="-285750">
              <a:buClr>
                <a:schemeClr val="tx2"/>
              </a:buClr>
              <a:buFont typeface="Arial" panose="020B0604020202020204" pitchFamily="34" charset="0"/>
              <a:buChar char="•"/>
            </a:pPr>
            <a:r>
              <a:rPr lang="en-US" sz="1600">
                <a:solidFill>
                  <a:schemeClr val="tx1"/>
                </a:solidFill>
              </a:rPr>
              <a:t>KCCQ change from baseline to 12 months</a:t>
            </a:r>
          </a:p>
          <a:p>
            <a:pPr marL="285750" marR="0" lvl="0" indent="-2857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1600">
                <a:solidFill>
                  <a:schemeClr val="tx1"/>
                </a:solidFill>
              </a:rPr>
              <a:t>Finkelstein-Schoenfeld hierarchical analysis using Bayesian statistics </a:t>
            </a:r>
          </a:p>
          <a:p>
            <a:pPr marL="285750" indent="-285750">
              <a:buClr>
                <a:schemeClr val="tx2"/>
              </a:buClr>
              <a:buFont typeface="Corbel" panose="020B0503020204020204" pitchFamily="34" charset="0"/>
              <a:buChar char="•"/>
            </a:pPr>
            <a:endParaRPr lang="en-US" sz="1600" b="0">
              <a:solidFill>
                <a:schemeClr val="tx1"/>
              </a:solidFill>
            </a:endParaRPr>
          </a:p>
          <a:p>
            <a:pPr marL="285750" indent="-285750">
              <a:buClr>
                <a:schemeClr val="tx2"/>
              </a:buClr>
              <a:buFont typeface="Corbel" panose="020B0503020204020204" pitchFamily="34" charset="0"/>
              <a:buChar char="•"/>
            </a:pPr>
            <a:endParaRPr lang="en-US" sz="1600">
              <a:solidFill>
                <a:schemeClr val="bg2">
                  <a:lumMod val="50000"/>
                </a:schemeClr>
              </a:solidFill>
            </a:endParaRPr>
          </a:p>
        </p:txBody>
      </p:sp>
      <p:sp>
        <p:nvSpPr>
          <p:cNvPr id="8" name="Title 7">
            <a:extLst>
              <a:ext uri="{FF2B5EF4-FFF2-40B4-BE49-F238E27FC236}">
                <a16:creationId xmlns:a16="http://schemas.microsoft.com/office/drawing/2014/main" id="{FA4559ED-0BEC-4C21-B56B-7D9399EA9492}"/>
              </a:ext>
            </a:extLst>
          </p:cNvPr>
          <p:cNvSpPr>
            <a:spLocks noGrp="1"/>
          </p:cNvSpPr>
          <p:nvPr>
            <p:ph type="title"/>
          </p:nvPr>
        </p:nvSpPr>
        <p:spPr/>
        <p:txBody>
          <a:bodyPr/>
          <a:lstStyle/>
          <a:p>
            <a:r>
              <a:rPr lang="en-US"/>
              <a:t>Responder-hf study design</a:t>
            </a:r>
            <a:endParaRPr lang="en-US" baseline="30000"/>
          </a:p>
        </p:txBody>
      </p:sp>
      <p:sp>
        <p:nvSpPr>
          <p:cNvPr id="10" name="Text Placeholder 9">
            <a:extLst>
              <a:ext uri="{FF2B5EF4-FFF2-40B4-BE49-F238E27FC236}">
                <a16:creationId xmlns:a16="http://schemas.microsoft.com/office/drawing/2014/main" id="{974A615D-824A-4E19-9732-B56717790309}"/>
              </a:ext>
            </a:extLst>
          </p:cNvPr>
          <p:cNvSpPr>
            <a:spLocks noGrp="1"/>
          </p:cNvSpPr>
          <p:nvPr>
            <p:ph type="body" idx="11"/>
          </p:nvPr>
        </p:nvSpPr>
        <p:spPr/>
        <p:txBody>
          <a:bodyPr>
            <a:normAutofit/>
          </a:bodyPr>
          <a:lstStyle/>
          <a:p>
            <a:r>
              <a:rPr lang="en-US" sz="1800"/>
              <a:t>Randomized, multi-center, double-blind, sham-controlled confirmatory trial</a:t>
            </a:r>
          </a:p>
        </p:txBody>
      </p:sp>
      <p:sp>
        <p:nvSpPr>
          <p:cNvPr id="5" name="Slide Number Placeholder 4">
            <a:extLst>
              <a:ext uri="{FF2B5EF4-FFF2-40B4-BE49-F238E27FC236}">
                <a16:creationId xmlns:a16="http://schemas.microsoft.com/office/drawing/2014/main" id="{80AE8CC6-BDED-40CF-98B5-DF2819C21040}"/>
              </a:ext>
            </a:extLst>
          </p:cNvPr>
          <p:cNvSpPr>
            <a:spLocks noGrp="1"/>
          </p:cNvSpPr>
          <p:nvPr>
            <p:ph type="sldNum" sz="quarter" idx="4"/>
          </p:nvPr>
        </p:nvSpPr>
        <p:spPr/>
        <p:txBody>
          <a:bodyPr/>
          <a:lstStyle/>
          <a:p>
            <a:fld id="{599563B3-69AC-0C4C-A68E-7D70D3F29587}" type="slidenum">
              <a:rPr lang="en-US" smtClean="0"/>
              <a:pPr/>
              <a:t>11</a:t>
            </a:fld>
            <a:endParaRPr lang="en-US"/>
          </a:p>
        </p:txBody>
      </p:sp>
      <p:sp>
        <p:nvSpPr>
          <p:cNvPr id="17" name="Rectangle: Rounded Corners 16">
            <a:extLst>
              <a:ext uri="{FF2B5EF4-FFF2-40B4-BE49-F238E27FC236}">
                <a16:creationId xmlns:a16="http://schemas.microsoft.com/office/drawing/2014/main" id="{78363B6E-5473-4C4B-87B5-3789A6159759}"/>
              </a:ext>
            </a:extLst>
          </p:cNvPr>
          <p:cNvSpPr>
            <a:spLocks/>
          </p:cNvSpPr>
          <p:nvPr/>
        </p:nvSpPr>
        <p:spPr>
          <a:xfrm>
            <a:off x="706389" y="2474040"/>
            <a:ext cx="2667835" cy="2725535"/>
          </a:xfrm>
          <a:prstGeom prst="roundRect">
            <a:avLst/>
          </a:prstGeom>
          <a:solidFill>
            <a:schemeClr val="tx2"/>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ctr" anchorCtr="0"/>
          <a:lstStyle/>
          <a:p>
            <a:pPr algn="ctr"/>
            <a:r>
              <a:rPr lang="en-US" sz="1600" b="1">
                <a:solidFill>
                  <a:schemeClr val="accent2"/>
                </a:solidFill>
              </a:rPr>
              <a:t>Study Population</a:t>
            </a:r>
          </a:p>
          <a:p>
            <a:pPr algn="ctr"/>
            <a:r>
              <a:rPr lang="en-US" sz="1400">
                <a:solidFill>
                  <a:schemeClr val="bg2"/>
                </a:solidFill>
              </a:rPr>
              <a:t>N = 260 randomized</a:t>
            </a:r>
            <a:endParaRPr lang="en-US" sz="1400" b="0">
              <a:solidFill>
                <a:schemeClr val="bg2"/>
              </a:solidFill>
            </a:endParaRPr>
          </a:p>
          <a:p>
            <a:pPr algn="ctr"/>
            <a:endParaRPr lang="en-US" sz="900" b="1">
              <a:solidFill>
                <a:schemeClr val="accent2"/>
              </a:solidFill>
            </a:endParaRPr>
          </a:p>
          <a:p>
            <a:pPr algn="ctr"/>
            <a:r>
              <a:rPr lang="en-US" sz="1400">
                <a:solidFill>
                  <a:schemeClr val="bg2"/>
                </a:solidFill>
              </a:rPr>
              <a:t>Age ≥40, preserved RV function, exercise  PCWP (≥25mm Hg) with left-to-right gradient (≥ 5mm Hg), </a:t>
            </a:r>
            <a:r>
              <a:rPr lang="en-US" sz="1400" b="1">
                <a:solidFill>
                  <a:schemeClr val="accent5"/>
                </a:solidFill>
              </a:rPr>
              <a:t>exercise PVR &lt;1.75 WU, no cardiac rhythm management device</a:t>
            </a:r>
          </a:p>
          <a:p>
            <a:pPr algn="ctr"/>
            <a:endParaRPr lang="en-US" sz="1400" b="1">
              <a:solidFill>
                <a:schemeClr val="accent5"/>
              </a:solidFill>
            </a:endParaRPr>
          </a:p>
          <a:p>
            <a:pPr algn="ctr"/>
            <a:r>
              <a:rPr lang="en-US" sz="1050">
                <a:solidFill>
                  <a:schemeClr val="accent5">
                    <a:lumMod val="75000"/>
                  </a:schemeClr>
                </a:solidFill>
              </a:rPr>
              <a:t>*Modifications from REDUCE LAP-HF II</a:t>
            </a:r>
            <a:endParaRPr lang="en-US" sz="1050" b="1">
              <a:solidFill>
                <a:schemeClr val="accent5"/>
              </a:solidFill>
            </a:endParaRPr>
          </a:p>
        </p:txBody>
      </p:sp>
      <p:sp>
        <p:nvSpPr>
          <p:cNvPr id="22" name="Rectangle: Rounded Corners 21">
            <a:extLst>
              <a:ext uri="{FF2B5EF4-FFF2-40B4-BE49-F238E27FC236}">
                <a16:creationId xmlns:a16="http://schemas.microsoft.com/office/drawing/2014/main" id="{83B75631-F57A-445D-8385-2042A20FFCB2}"/>
              </a:ext>
            </a:extLst>
          </p:cNvPr>
          <p:cNvSpPr>
            <a:spLocks/>
          </p:cNvSpPr>
          <p:nvPr/>
        </p:nvSpPr>
        <p:spPr>
          <a:xfrm>
            <a:off x="3734645" y="3962050"/>
            <a:ext cx="2194560" cy="998128"/>
          </a:xfrm>
          <a:prstGeom prst="roundRect">
            <a:avLst/>
          </a:prstGeom>
          <a:solidFill>
            <a:schemeClr val="tx2"/>
          </a:solidFill>
          <a:ln w="28575">
            <a:solidFill>
              <a:schemeClr val="tx2"/>
            </a:solidFill>
          </a:ln>
        </p:spPr>
        <p:style>
          <a:lnRef idx="0">
            <a:scrgbClr r="0" g="0" b="0"/>
          </a:lnRef>
          <a:fillRef idx="0">
            <a:scrgbClr r="0" g="0" b="0"/>
          </a:fillRef>
          <a:effectRef idx="0">
            <a:scrgbClr r="0" g="0" b="0"/>
          </a:effectRef>
          <a:fontRef idx="minor">
            <a:schemeClr val="lt1"/>
          </a:fontRef>
        </p:style>
        <p:txBody>
          <a:bodyPr lIns="0" tIns="0" rIns="0" bIns="0" rtlCol="0" anchor="ctr" anchorCtr="0"/>
          <a:lstStyle/>
          <a:p>
            <a:pPr algn="ctr"/>
            <a:r>
              <a:rPr lang="en-US" sz="1600" b="1">
                <a:solidFill>
                  <a:schemeClr val="accent2"/>
                </a:solidFill>
              </a:rPr>
              <a:t>Sham Control</a:t>
            </a:r>
          </a:p>
          <a:p>
            <a:pPr algn="ctr"/>
            <a:r>
              <a:rPr lang="en-US" sz="1400">
                <a:solidFill>
                  <a:schemeClr val="tx1"/>
                </a:solidFill>
              </a:rPr>
              <a:t>N</a:t>
            </a:r>
            <a:r>
              <a:rPr lang="en-US" sz="1400">
                <a:solidFill>
                  <a:schemeClr val="bg2"/>
                </a:solidFill>
              </a:rPr>
              <a:t>N = 130</a:t>
            </a:r>
          </a:p>
        </p:txBody>
      </p:sp>
      <p:sp>
        <p:nvSpPr>
          <p:cNvPr id="23" name="Rectangle: Rounded Corners 22">
            <a:extLst>
              <a:ext uri="{FF2B5EF4-FFF2-40B4-BE49-F238E27FC236}">
                <a16:creationId xmlns:a16="http://schemas.microsoft.com/office/drawing/2014/main" id="{08C7A671-E252-408F-A397-44DA46BDE1B5}"/>
              </a:ext>
            </a:extLst>
          </p:cNvPr>
          <p:cNvSpPr>
            <a:spLocks/>
          </p:cNvSpPr>
          <p:nvPr/>
        </p:nvSpPr>
        <p:spPr>
          <a:xfrm>
            <a:off x="3734645" y="2710553"/>
            <a:ext cx="2194560" cy="998128"/>
          </a:xfrm>
          <a:prstGeom prst="roundRect">
            <a:avLst/>
          </a:prstGeom>
          <a:solidFill>
            <a:schemeClr val="tx2"/>
          </a:solidFill>
          <a:ln w="28575">
            <a:solidFill>
              <a:schemeClr val="tx2"/>
            </a:solidFill>
          </a:ln>
        </p:spPr>
        <p:style>
          <a:lnRef idx="0">
            <a:scrgbClr r="0" g="0" b="0"/>
          </a:lnRef>
          <a:fillRef idx="0">
            <a:scrgbClr r="0" g="0" b="0"/>
          </a:fillRef>
          <a:effectRef idx="0">
            <a:scrgbClr r="0" g="0" b="0"/>
          </a:effectRef>
          <a:fontRef idx="minor">
            <a:schemeClr val="lt1"/>
          </a:fontRef>
        </p:style>
        <p:txBody>
          <a:bodyPr lIns="0" tIns="0" rIns="0" bIns="0" rtlCol="0" anchor="ctr" anchorCtr="0"/>
          <a:lstStyle/>
          <a:p>
            <a:pPr algn="ctr"/>
            <a:r>
              <a:rPr lang="en-US" sz="1600" b="1">
                <a:solidFill>
                  <a:schemeClr val="accent2"/>
                </a:solidFill>
              </a:rPr>
              <a:t>Atrial Shunt Treatment</a:t>
            </a:r>
          </a:p>
          <a:p>
            <a:pPr algn="ctr"/>
            <a:r>
              <a:rPr lang="en-US" sz="1400">
                <a:solidFill>
                  <a:schemeClr val="bg2"/>
                </a:solidFill>
              </a:rPr>
              <a:t>N = 130</a:t>
            </a:r>
          </a:p>
        </p:txBody>
      </p:sp>
      <p:cxnSp>
        <p:nvCxnSpPr>
          <p:cNvPr id="28" name="Straight Connector 27">
            <a:extLst>
              <a:ext uri="{FF2B5EF4-FFF2-40B4-BE49-F238E27FC236}">
                <a16:creationId xmlns:a16="http://schemas.microsoft.com/office/drawing/2014/main" id="{A86AB928-C4D8-49BA-98CF-4FAC5E3963D8}"/>
              </a:ext>
            </a:extLst>
          </p:cNvPr>
          <p:cNvCxnSpPr>
            <a:cxnSpLocks/>
            <a:endCxn id="17" idx="3"/>
          </p:cNvCxnSpPr>
          <p:nvPr/>
        </p:nvCxnSpPr>
        <p:spPr>
          <a:xfrm flipH="1">
            <a:off x="3374224" y="3836807"/>
            <a:ext cx="212282" cy="1"/>
          </a:xfrm>
          <a:prstGeom prst="line">
            <a:avLst/>
          </a:prstGeom>
          <a:ln w="19050">
            <a:solidFill>
              <a:srgbClr val="65A0B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7060C0-213A-4EE6-AAC5-11D033647877}"/>
              </a:ext>
            </a:extLst>
          </p:cNvPr>
          <p:cNvCxnSpPr>
            <a:cxnSpLocks/>
          </p:cNvCxnSpPr>
          <p:nvPr/>
        </p:nvCxnSpPr>
        <p:spPr>
          <a:xfrm>
            <a:off x="3586506" y="2718690"/>
            <a:ext cx="0" cy="2254105"/>
          </a:xfrm>
          <a:prstGeom prst="line">
            <a:avLst/>
          </a:prstGeom>
          <a:ln w="19050">
            <a:solidFill>
              <a:srgbClr val="65A0B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69EA9E8-7451-447A-8AD2-1B4516A99EA3}"/>
              </a:ext>
            </a:extLst>
          </p:cNvPr>
          <p:cNvCxnSpPr>
            <a:cxnSpLocks/>
          </p:cNvCxnSpPr>
          <p:nvPr/>
        </p:nvCxnSpPr>
        <p:spPr>
          <a:xfrm flipH="1">
            <a:off x="6733658" y="4368650"/>
            <a:ext cx="495288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7E18A03-F5AB-4E58-9499-9E947CF00C6F}"/>
              </a:ext>
            </a:extLst>
          </p:cNvPr>
          <p:cNvSpPr/>
          <p:nvPr/>
        </p:nvSpPr>
        <p:spPr>
          <a:xfrm>
            <a:off x="6668341" y="4390042"/>
            <a:ext cx="5052520" cy="967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accent1"/>
                </a:solidFill>
              </a:rPr>
              <a:t>MAJOR SECONDARY ENDPOINT</a:t>
            </a:r>
          </a:p>
          <a:p>
            <a:pPr marL="58738" indent="-285750">
              <a:buClr>
                <a:schemeClr val="tx2"/>
              </a:buClr>
              <a:buFont typeface="Arial" panose="020B0604020202020204" pitchFamily="34" charset="0"/>
              <a:buChar char="•"/>
            </a:pPr>
            <a:r>
              <a:rPr lang="en-US" sz="1600" b="0" kern="1200" baseline="0" noProof="0">
                <a:solidFill>
                  <a:schemeClr val="tx1"/>
                </a:solidFill>
                <a:latin typeface="+mn-lt"/>
                <a:ea typeface="+mn-ea"/>
                <a:cs typeface="+mn-cs"/>
              </a:rPr>
              <a:t>Rate of cardiovascular death through 12 months</a:t>
            </a:r>
          </a:p>
          <a:p>
            <a:pPr marL="58738" indent="-285750">
              <a:buClr>
                <a:schemeClr val="tx2"/>
              </a:buClr>
              <a:buFont typeface="Arial" panose="020B0604020202020204" pitchFamily="34" charset="0"/>
              <a:buChar char="•"/>
            </a:pPr>
            <a:endParaRPr lang="en-US" sz="1600" b="0">
              <a:solidFill>
                <a:schemeClr val="tx1"/>
              </a:solidFill>
            </a:endParaRPr>
          </a:p>
        </p:txBody>
      </p:sp>
      <p:sp>
        <p:nvSpPr>
          <p:cNvPr id="26" name="TextBox 25">
            <a:extLst>
              <a:ext uri="{FF2B5EF4-FFF2-40B4-BE49-F238E27FC236}">
                <a16:creationId xmlns:a16="http://schemas.microsoft.com/office/drawing/2014/main" id="{C4C6138F-9919-A1FD-F4E9-2EB9205E8C12}"/>
              </a:ext>
            </a:extLst>
          </p:cNvPr>
          <p:cNvSpPr txBox="1"/>
          <p:nvPr/>
        </p:nvSpPr>
        <p:spPr>
          <a:xfrm>
            <a:off x="3742175" y="5000091"/>
            <a:ext cx="2295469" cy="461665"/>
          </a:xfrm>
          <a:prstGeom prst="rect">
            <a:avLst/>
          </a:prstGeom>
          <a:noFill/>
        </p:spPr>
        <p:txBody>
          <a:bodyPr wrap="square" anchor="t">
            <a:spAutoFit/>
          </a:bodyPr>
          <a:lstStyle/>
          <a:p>
            <a:r>
              <a:rPr lang="en-US" sz="1200" b="0">
                <a:solidFill>
                  <a:schemeClr val="tx1"/>
                </a:solidFill>
              </a:rPr>
              <a:t>Cross-over to treatment allowed after 24M follow-up  visit </a:t>
            </a:r>
            <a:endParaRPr lang="en-US" sz="1200"/>
          </a:p>
        </p:txBody>
      </p:sp>
      <p:pic>
        <p:nvPicPr>
          <p:cNvPr id="3" name="Picture 74" descr="flags_of_United-States">
            <a:extLst>
              <a:ext uri="{FF2B5EF4-FFF2-40B4-BE49-F238E27FC236}">
                <a16:creationId xmlns:a16="http://schemas.microsoft.com/office/drawing/2014/main" id="{66E20B3F-D98A-C616-E87E-A04F086ABDAE}"/>
              </a:ext>
            </a:extLst>
          </p:cNvPr>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a:ext>
            </a:extLst>
          </a:blip>
          <a:srcRect/>
          <a:stretch>
            <a:fillRect/>
          </a:stretch>
        </p:blipFill>
        <p:spPr bwMode="auto">
          <a:xfrm>
            <a:off x="1580002" y="5553009"/>
            <a:ext cx="417401" cy="278743"/>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European Union Flag">
            <a:extLst>
              <a:ext uri="{FF2B5EF4-FFF2-40B4-BE49-F238E27FC236}">
                <a16:creationId xmlns:a16="http://schemas.microsoft.com/office/drawing/2014/main" id="{2238A9A9-6304-62EB-19C5-DBADEF38DF7B}"/>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2465" t="3301" r="2967" b="5339"/>
          <a:stretch/>
        </p:blipFill>
        <p:spPr bwMode="auto">
          <a:xfrm>
            <a:off x="1111585" y="5553009"/>
            <a:ext cx="417401" cy="27331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Picture 2" descr="Australia Flag Free Stock Photo - Public Domain Pictures">
            <a:extLst>
              <a:ext uri="{FF2B5EF4-FFF2-40B4-BE49-F238E27FC236}">
                <a16:creationId xmlns:a16="http://schemas.microsoft.com/office/drawing/2014/main" id="{15C9498D-A10F-8407-151C-0167CD380F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8419" y="5553009"/>
            <a:ext cx="417401" cy="2782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anadian flag background">
            <a:extLst>
              <a:ext uri="{FF2B5EF4-FFF2-40B4-BE49-F238E27FC236}">
                <a16:creationId xmlns:a16="http://schemas.microsoft.com/office/drawing/2014/main" id="{48EC0BDC-9AE3-D418-F315-C46F2F400A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299" t="32242" r="8210" b="20372"/>
          <a:stretch/>
        </p:blipFill>
        <p:spPr bwMode="auto">
          <a:xfrm>
            <a:off x="2501710" y="5547319"/>
            <a:ext cx="477548" cy="27432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a:extLst>
              <a:ext uri="{FF2B5EF4-FFF2-40B4-BE49-F238E27FC236}">
                <a16:creationId xmlns:a16="http://schemas.microsoft.com/office/drawing/2014/main" id="{A8D3BF89-FC94-908C-C292-30FBC1F2FEF6}"/>
              </a:ext>
            </a:extLst>
          </p:cNvPr>
          <p:cNvSpPr>
            <a:spLocks noGrp="1"/>
          </p:cNvSpPr>
          <p:nvPr>
            <p:ph type="ftr" sz="quarter" idx="3"/>
          </p:nvPr>
        </p:nvSpPr>
        <p:spPr/>
        <p:txBody>
          <a:bodyPr/>
          <a:lstStyle/>
          <a:p>
            <a:r>
              <a:rPr lang="en-US"/>
              <a:t>REDUCE LAP-HF II 3Y RESPONDER DATA</a:t>
            </a:r>
          </a:p>
        </p:txBody>
      </p:sp>
      <p:pic>
        <p:nvPicPr>
          <p:cNvPr id="11" name="590F9A98-2262-4EF3-A2DC-8A8B20ED36E3">
            <a:extLst>
              <a:ext uri="{FF2B5EF4-FFF2-40B4-BE49-F238E27FC236}">
                <a16:creationId xmlns:a16="http://schemas.microsoft.com/office/drawing/2014/main" id="{22C322A6-10EB-6ABD-EB4D-457441B227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28479" y="202231"/>
            <a:ext cx="1392382" cy="12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1">
            <a:extLst>
              <a:ext uri="{FF2B5EF4-FFF2-40B4-BE49-F238E27FC236}">
                <a16:creationId xmlns:a16="http://schemas.microsoft.com/office/drawing/2014/main" id="{6045A3D1-5F32-6447-8B0E-8B9CF036AB98}"/>
              </a:ext>
            </a:extLst>
          </p:cNvPr>
          <p:cNvSpPr/>
          <p:nvPr/>
        </p:nvSpPr>
        <p:spPr>
          <a:xfrm>
            <a:off x="583557" y="1464999"/>
            <a:ext cx="11049834" cy="777739"/>
          </a:xfrm>
          <a:prstGeom prst="round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accent1"/>
                </a:solidFill>
              </a:rPr>
              <a:t>PURPOSE:  </a:t>
            </a:r>
            <a:r>
              <a:rPr lang="en-US" sz="1600" b="0">
                <a:solidFill>
                  <a:schemeClr val="tx1"/>
                </a:solidFill>
              </a:rPr>
              <a:t>Confirm the clinical efficacy of the </a:t>
            </a:r>
            <a:r>
              <a:rPr lang="en-US" sz="1600" b="0" err="1">
                <a:solidFill>
                  <a:schemeClr val="tx1"/>
                </a:solidFill>
              </a:rPr>
              <a:t>Corvia</a:t>
            </a:r>
            <a:r>
              <a:rPr lang="en-US" sz="1600" b="0">
                <a:solidFill>
                  <a:schemeClr val="tx1"/>
                </a:solidFill>
              </a:rPr>
              <a:t> Atrial Shunt </a:t>
            </a:r>
            <a:r>
              <a:rPr lang="en-US" sz="1600" b="0" kern="1200">
                <a:solidFill>
                  <a:schemeClr val="tx1"/>
                </a:solidFill>
                <a:latin typeface="+mn-lt"/>
                <a:ea typeface="+mn-ea"/>
                <a:cs typeface="+mn-cs"/>
              </a:rPr>
              <a:t>in HF patients with LVEF </a:t>
            </a:r>
            <a:r>
              <a:rPr lang="en-US" sz="1600" b="0" u="none" kern="1200">
                <a:solidFill>
                  <a:schemeClr val="tx1"/>
                </a:solidFill>
                <a:latin typeface="+mn-lt"/>
                <a:ea typeface="+mn-ea"/>
                <a:cs typeface="+mn-cs"/>
              </a:rPr>
              <a:t>≥</a:t>
            </a:r>
            <a:r>
              <a:rPr lang="en-US" sz="1600" b="0" kern="1200">
                <a:solidFill>
                  <a:schemeClr val="tx1"/>
                </a:solidFill>
                <a:latin typeface="+mn-lt"/>
                <a:ea typeface="+mn-ea"/>
                <a:cs typeface="+mn-cs"/>
              </a:rPr>
              <a:t>40%, elevated left sided filling pressures, and who remain symptomatic despite optimal Guideline Directed Medical Therapy (GDMT).</a:t>
            </a:r>
          </a:p>
        </p:txBody>
      </p:sp>
    </p:spTree>
    <p:extLst>
      <p:ext uri="{BB962C8B-B14F-4D97-AF65-F5344CB8AC3E}">
        <p14:creationId xmlns:p14="http://schemas.microsoft.com/office/powerpoint/2010/main" val="106071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FF9843-647B-E26E-BFD3-804D0B7E45B2}"/>
              </a:ext>
            </a:extLst>
          </p:cNvPr>
          <p:cNvSpPr>
            <a:spLocks noGrp="1"/>
          </p:cNvSpPr>
          <p:nvPr>
            <p:ph type="sldNum" sz="quarter" idx="4"/>
          </p:nvPr>
        </p:nvSpPr>
        <p:spPr/>
        <p:txBody>
          <a:bodyPr/>
          <a:lstStyle/>
          <a:p>
            <a:fld id="{542A7824-9999-4FCB-A7C0-39123526D0E0}" type="slidenum">
              <a:rPr lang="en-US" smtClean="0"/>
              <a:t>12</a:t>
            </a:fld>
            <a:endParaRPr lang="en-US"/>
          </a:p>
        </p:txBody>
      </p:sp>
      <p:sp>
        <p:nvSpPr>
          <p:cNvPr id="4" name="Rechteck 1">
            <a:extLst>
              <a:ext uri="{FF2B5EF4-FFF2-40B4-BE49-F238E27FC236}">
                <a16:creationId xmlns:a16="http://schemas.microsoft.com/office/drawing/2014/main" id="{E42C6454-A2B3-1530-6112-576EF1F4BD50}"/>
              </a:ext>
            </a:extLst>
          </p:cNvPr>
          <p:cNvSpPr/>
          <p:nvPr/>
        </p:nvSpPr>
        <p:spPr>
          <a:xfrm>
            <a:off x="5919923" y="6303887"/>
            <a:ext cx="6150077" cy="446276"/>
          </a:xfrm>
          <a:prstGeom prst="rect">
            <a:avLst/>
          </a:prstGeom>
        </p:spPr>
        <p:txBody>
          <a:bodyPr wrap="square" lIns="91440" tIns="45720" rIns="91440" bIns="45720" anchor="t">
            <a:spAutoFit/>
          </a:bodyPr>
          <a:lstStyle/>
          <a:p>
            <a:pPr algn="r"/>
            <a:r>
              <a:rPr lang="en-US" sz="1200"/>
              <a:t>MKT1022 Rev 00 2025-01</a:t>
            </a:r>
          </a:p>
          <a:p>
            <a:pPr algn="r"/>
            <a:r>
              <a:rPr lang="en-US" sz="1100">
                <a:latin typeface="+mj-lt"/>
              </a:rPr>
              <a:t>Corvia Shunt System® is a registered trademark of Corvia Medical, Inc. ©2025 Corvia Medical, Inc. </a:t>
            </a:r>
          </a:p>
        </p:txBody>
      </p:sp>
      <p:sp>
        <p:nvSpPr>
          <p:cNvPr id="2" name="Footer Placeholder 1">
            <a:extLst>
              <a:ext uri="{FF2B5EF4-FFF2-40B4-BE49-F238E27FC236}">
                <a16:creationId xmlns:a16="http://schemas.microsoft.com/office/drawing/2014/main" id="{CEFC085A-5721-8661-E306-BE0E869FB250}"/>
              </a:ext>
            </a:extLst>
          </p:cNvPr>
          <p:cNvSpPr>
            <a:spLocks noGrp="1"/>
          </p:cNvSpPr>
          <p:nvPr>
            <p:ph type="ftr" sz="quarter" idx="3"/>
          </p:nvPr>
        </p:nvSpPr>
        <p:spPr/>
        <p:txBody>
          <a:bodyPr/>
          <a:lstStyle/>
          <a:p>
            <a:r>
              <a:rPr lang="es-ES"/>
              <a:t>REDUCE LAP-HF II 3Y RESPONDER DATA</a:t>
            </a:r>
            <a:endParaRPr lang="en-US"/>
          </a:p>
        </p:txBody>
      </p:sp>
    </p:spTree>
    <p:extLst>
      <p:ext uri="{BB962C8B-B14F-4D97-AF65-F5344CB8AC3E}">
        <p14:creationId xmlns:p14="http://schemas.microsoft.com/office/powerpoint/2010/main" val="3430984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198245C5-9495-7652-771E-0E02C06DEB82}"/>
              </a:ext>
            </a:extLst>
          </p:cNvPr>
          <p:cNvPicPr>
            <a:picLocks noChangeAspect="1"/>
          </p:cNvPicPr>
          <p:nvPr/>
        </p:nvPicPr>
        <p:blipFill>
          <a:blip r:embed="rId2"/>
          <a:stretch>
            <a:fillRect/>
          </a:stretch>
        </p:blipFill>
        <p:spPr>
          <a:xfrm>
            <a:off x="6096000" y="1291812"/>
            <a:ext cx="3984790" cy="3984790"/>
          </a:xfrm>
          <a:prstGeom prst="rect">
            <a:avLst/>
          </a:prstGeom>
        </p:spPr>
      </p:pic>
      <p:sp>
        <p:nvSpPr>
          <p:cNvPr id="2" name="Title 1">
            <a:extLst>
              <a:ext uri="{FF2B5EF4-FFF2-40B4-BE49-F238E27FC236}">
                <a16:creationId xmlns:a16="http://schemas.microsoft.com/office/drawing/2014/main" id="{F0DB4E89-E7D6-8691-BAE0-947CDEFD428A}"/>
              </a:ext>
            </a:extLst>
          </p:cNvPr>
          <p:cNvSpPr>
            <a:spLocks noGrp="1"/>
          </p:cNvSpPr>
          <p:nvPr>
            <p:ph type="title"/>
          </p:nvPr>
        </p:nvSpPr>
        <p:spPr/>
        <p:txBody>
          <a:bodyPr/>
          <a:lstStyle/>
          <a:p>
            <a:r>
              <a:rPr lang="en-US">
                <a:ea typeface="Calibri" charset="0"/>
                <a:cs typeface="Calibri" charset="0"/>
              </a:rPr>
              <a:t>Corvia® Atrial Shunt</a:t>
            </a:r>
            <a:endParaRPr lang="en-US"/>
          </a:p>
        </p:txBody>
      </p:sp>
      <p:sp>
        <p:nvSpPr>
          <p:cNvPr id="5" name="Footer Placeholder 4">
            <a:extLst>
              <a:ext uri="{FF2B5EF4-FFF2-40B4-BE49-F238E27FC236}">
                <a16:creationId xmlns:a16="http://schemas.microsoft.com/office/drawing/2014/main" id="{77755739-7CDF-6FD0-7B81-B3922F3ED83C}"/>
              </a:ext>
            </a:extLst>
          </p:cNvPr>
          <p:cNvSpPr>
            <a:spLocks noGrp="1"/>
          </p:cNvSpPr>
          <p:nvPr>
            <p:ph type="ftr" sz="quarter" idx="3"/>
          </p:nvPr>
        </p:nvSpPr>
        <p:spPr/>
        <p:txBody>
          <a:bodyPr/>
          <a:lstStyle/>
          <a:p>
            <a:r>
              <a:rPr lang="en-US"/>
              <a:t>REDUCE LAP-HF II 3Y RESPONDER DATA</a:t>
            </a:r>
          </a:p>
        </p:txBody>
      </p:sp>
      <p:sp>
        <p:nvSpPr>
          <p:cNvPr id="6" name="Slide Number Placeholder 5">
            <a:extLst>
              <a:ext uri="{FF2B5EF4-FFF2-40B4-BE49-F238E27FC236}">
                <a16:creationId xmlns:a16="http://schemas.microsoft.com/office/drawing/2014/main" id="{F8A673EA-DB60-449D-3DD1-270FD88AFC8E}"/>
              </a:ext>
            </a:extLst>
          </p:cNvPr>
          <p:cNvSpPr>
            <a:spLocks noGrp="1"/>
          </p:cNvSpPr>
          <p:nvPr>
            <p:ph type="sldNum" sz="quarter" idx="4"/>
          </p:nvPr>
        </p:nvSpPr>
        <p:spPr/>
        <p:txBody>
          <a:bodyPr/>
          <a:lstStyle/>
          <a:p>
            <a:fld id="{599563B3-69AC-0C4C-A68E-7D70D3F29587}" type="slidenum">
              <a:rPr lang="en-US" smtClean="0"/>
              <a:pPr/>
              <a:t>13</a:t>
            </a:fld>
            <a:endParaRPr lang="en-US"/>
          </a:p>
        </p:txBody>
      </p:sp>
      <p:sp>
        <p:nvSpPr>
          <p:cNvPr id="7" name="TextBox 6">
            <a:extLst>
              <a:ext uri="{FF2B5EF4-FFF2-40B4-BE49-F238E27FC236}">
                <a16:creationId xmlns:a16="http://schemas.microsoft.com/office/drawing/2014/main" id="{022666CD-2A1E-2323-2F5E-8A28FBF7B125}"/>
              </a:ext>
            </a:extLst>
          </p:cNvPr>
          <p:cNvSpPr txBox="1"/>
          <p:nvPr/>
        </p:nvSpPr>
        <p:spPr>
          <a:xfrm>
            <a:off x="453938" y="5985560"/>
            <a:ext cx="4404663" cy="246221"/>
          </a:xfrm>
          <a:prstGeom prst="rect">
            <a:avLst/>
          </a:prstGeom>
          <a:noFill/>
        </p:spPr>
        <p:txBody>
          <a:bodyPr wrap="square" rtlCol="0">
            <a:spAutoFit/>
          </a:bodyPr>
          <a:lstStyle/>
          <a:p>
            <a:r>
              <a:rPr lang="en-US" sz="1000">
                <a:solidFill>
                  <a:srgbClr val="4F4F4F"/>
                </a:solidFill>
                <a:latin typeface="Corbel" panose="020B0503020204020204"/>
              </a:rPr>
              <a:t>Feldman T…Shah SJ. Circ Heart Fail 2016.</a:t>
            </a:r>
          </a:p>
        </p:txBody>
      </p:sp>
      <p:pic>
        <p:nvPicPr>
          <p:cNvPr id="9" name="Picture 8" descr="Diagram&#10;&#10;Description automatically generated">
            <a:extLst>
              <a:ext uri="{FF2B5EF4-FFF2-40B4-BE49-F238E27FC236}">
                <a16:creationId xmlns:a16="http://schemas.microsoft.com/office/drawing/2014/main" id="{617323D2-D257-44C2-221E-7E775B22E2BB}"/>
              </a:ext>
            </a:extLst>
          </p:cNvPr>
          <p:cNvPicPr>
            <a:picLocks noChangeAspect="1"/>
          </p:cNvPicPr>
          <p:nvPr/>
        </p:nvPicPr>
        <p:blipFill>
          <a:blip r:embed="rId3"/>
          <a:stretch>
            <a:fillRect/>
          </a:stretch>
        </p:blipFill>
        <p:spPr>
          <a:xfrm>
            <a:off x="1818453" y="1132603"/>
            <a:ext cx="4046874" cy="4143999"/>
          </a:xfrm>
          <a:prstGeom prst="rect">
            <a:avLst/>
          </a:prstGeom>
        </p:spPr>
      </p:pic>
      <p:sp>
        <p:nvSpPr>
          <p:cNvPr id="12" name="TextBox 11">
            <a:extLst>
              <a:ext uri="{FF2B5EF4-FFF2-40B4-BE49-F238E27FC236}">
                <a16:creationId xmlns:a16="http://schemas.microsoft.com/office/drawing/2014/main" id="{C5D3F970-9895-9B4D-2567-1C1B27AA04A8}"/>
              </a:ext>
            </a:extLst>
          </p:cNvPr>
          <p:cNvSpPr txBox="1"/>
          <p:nvPr/>
        </p:nvSpPr>
        <p:spPr>
          <a:xfrm>
            <a:off x="4171696" y="3711973"/>
            <a:ext cx="564578" cy="276999"/>
          </a:xfrm>
          <a:prstGeom prst="rect">
            <a:avLst/>
          </a:prstGeom>
          <a:noFill/>
        </p:spPr>
        <p:txBody>
          <a:bodyPr wrap="none" rtlCol="0">
            <a:spAutoFit/>
          </a:bodyPr>
          <a:lstStyle/>
          <a:p>
            <a:r>
              <a:rPr lang="en-US" sz="1200" b="1">
                <a:solidFill>
                  <a:schemeClr val="bg2"/>
                </a:solidFill>
                <a:ea typeface="Arial" charset="0"/>
                <a:cs typeface="Arial" charset="0"/>
              </a:rPr>
              <a:t>8 mm</a:t>
            </a:r>
          </a:p>
        </p:txBody>
      </p:sp>
      <p:cxnSp>
        <p:nvCxnSpPr>
          <p:cNvPr id="13" name="Straight Arrow Connector 12">
            <a:extLst>
              <a:ext uri="{FF2B5EF4-FFF2-40B4-BE49-F238E27FC236}">
                <a16:creationId xmlns:a16="http://schemas.microsoft.com/office/drawing/2014/main" id="{04B0A8CB-C5E2-628E-CACC-6266A56F1C4D}"/>
              </a:ext>
            </a:extLst>
          </p:cNvPr>
          <p:cNvCxnSpPr>
            <a:cxnSpLocks/>
          </p:cNvCxnSpPr>
          <p:nvPr/>
        </p:nvCxnSpPr>
        <p:spPr>
          <a:xfrm flipH="1">
            <a:off x="4375732" y="3737366"/>
            <a:ext cx="518902" cy="552441"/>
          </a:xfrm>
          <a:prstGeom prst="straightConnector1">
            <a:avLst/>
          </a:prstGeom>
          <a:ln w="38100">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09C140A-8538-C253-AFF6-32B17C61774E}"/>
              </a:ext>
            </a:extLst>
          </p:cNvPr>
          <p:cNvSpPr txBox="1"/>
          <p:nvPr/>
        </p:nvSpPr>
        <p:spPr>
          <a:xfrm>
            <a:off x="1433017" y="5351122"/>
            <a:ext cx="10291398" cy="590931"/>
          </a:xfrm>
          <a:prstGeom prst="rect">
            <a:avLst/>
          </a:prstGeom>
          <a:noFill/>
        </p:spPr>
        <p:txBody>
          <a:bodyPr wrap="square" rtlCol="0">
            <a:spAutoFit/>
          </a:bodyPr>
          <a:lstStyle/>
          <a:p>
            <a:pPr algn="ctr">
              <a:lnSpc>
                <a:spcPct val="90000"/>
              </a:lnSpc>
            </a:pPr>
            <a:r>
              <a:rPr lang="en-US" b="1">
                <a:ln w="0"/>
                <a:solidFill>
                  <a:schemeClr val="accent1"/>
                </a:solidFill>
                <a:ea typeface="Calibri" charset="0"/>
                <a:cs typeface="Arial" panose="020B0604020202020204" pitchFamily="34" charset="0"/>
              </a:rPr>
              <a:t>PROPOSED MODE OF ACTION</a:t>
            </a:r>
            <a:r>
              <a:rPr lang="en-US">
                <a:ln w="0"/>
                <a:solidFill>
                  <a:schemeClr val="accent1"/>
                </a:solidFill>
                <a:ea typeface="Calibri" charset="0"/>
                <a:cs typeface="Arial" panose="020B0604020202020204" pitchFamily="34" charset="0"/>
              </a:rPr>
              <a:t>: </a:t>
            </a:r>
          </a:p>
          <a:p>
            <a:pPr algn="ctr">
              <a:lnSpc>
                <a:spcPct val="90000"/>
              </a:lnSpc>
            </a:pPr>
            <a:r>
              <a:rPr lang="en-US">
                <a:ln w="0"/>
                <a:solidFill>
                  <a:srgbClr val="4F4F4F"/>
                </a:solidFill>
                <a:ea typeface="Calibri" charset="0"/>
                <a:cs typeface="Arial" panose="020B0604020202020204" pitchFamily="34" charset="0"/>
              </a:rPr>
              <a:t>dynamic decompression of overloaded LA chamber by shunting blood from LA </a:t>
            </a:r>
            <a:r>
              <a:rPr lang="en-US">
                <a:ln w="0"/>
                <a:solidFill>
                  <a:srgbClr val="4F4F4F"/>
                </a:solidFill>
                <a:ea typeface="Calibri" charset="0"/>
                <a:cs typeface="Arial" panose="020B0604020202020204" pitchFamily="34" charset="0"/>
                <a:sym typeface="Wingdings"/>
              </a:rPr>
              <a:t></a:t>
            </a:r>
            <a:r>
              <a:rPr lang="en-US">
                <a:ln w="0"/>
                <a:solidFill>
                  <a:srgbClr val="4F4F4F"/>
                </a:solidFill>
                <a:ea typeface="Calibri" charset="0"/>
                <a:cs typeface="Arial" panose="020B0604020202020204" pitchFamily="34" charset="0"/>
              </a:rPr>
              <a:t> RA (</a:t>
            </a:r>
            <a:r>
              <a:rPr lang="en-US" err="1">
                <a:ln w="0"/>
                <a:solidFill>
                  <a:srgbClr val="4F4F4F"/>
                </a:solidFill>
                <a:ea typeface="Calibri" charset="0"/>
                <a:cs typeface="Arial" panose="020B0604020202020204" pitchFamily="34" charset="0"/>
              </a:rPr>
              <a:t>Qp:Qs</a:t>
            </a:r>
            <a:r>
              <a:rPr lang="en-US">
                <a:ln w="0"/>
                <a:solidFill>
                  <a:srgbClr val="4F4F4F"/>
                </a:solidFill>
                <a:ea typeface="Calibri" charset="0"/>
                <a:cs typeface="Arial" panose="020B0604020202020204" pitchFamily="34" charset="0"/>
              </a:rPr>
              <a:t> 1.2-1.3)</a:t>
            </a:r>
          </a:p>
        </p:txBody>
      </p:sp>
      <p:sp>
        <p:nvSpPr>
          <p:cNvPr id="4" name="Text Placeholder 3">
            <a:extLst>
              <a:ext uri="{FF2B5EF4-FFF2-40B4-BE49-F238E27FC236}">
                <a16:creationId xmlns:a16="http://schemas.microsoft.com/office/drawing/2014/main" id="{8F524284-589F-FBBA-789F-0CD888A0D9D7}"/>
              </a:ext>
            </a:extLst>
          </p:cNvPr>
          <p:cNvSpPr>
            <a:spLocks noGrp="1"/>
          </p:cNvSpPr>
          <p:nvPr>
            <p:ph type="body" idx="11"/>
          </p:nvPr>
        </p:nvSpPr>
        <p:spPr/>
        <p:txBody>
          <a:bodyPr>
            <a:normAutofit/>
          </a:bodyPr>
          <a:lstStyle/>
          <a:p>
            <a:r>
              <a:rPr lang="en-US" sz="1800"/>
              <a:t>Dynamic Left atrial decompression</a:t>
            </a:r>
          </a:p>
        </p:txBody>
      </p:sp>
    </p:spTree>
    <p:extLst>
      <p:ext uri="{BB962C8B-B14F-4D97-AF65-F5344CB8AC3E}">
        <p14:creationId xmlns:p14="http://schemas.microsoft.com/office/powerpoint/2010/main" val="323021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92B52ED-885F-41CA-8B5B-EB742EB02077}"/>
              </a:ext>
            </a:extLst>
          </p:cNvPr>
          <p:cNvSpPr/>
          <p:nvPr/>
        </p:nvSpPr>
        <p:spPr>
          <a:xfrm>
            <a:off x="6702662" y="3060174"/>
            <a:ext cx="5052520" cy="848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5A0BF"/>
                </a:solidFill>
                <a:effectLst/>
                <a:uLnTx/>
                <a:uFillTx/>
                <a:latin typeface="Corbel" panose="020B0503020204020204"/>
                <a:ea typeface="+mn-ea"/>
                <a:cs typeface="+mn-cs"/>
              </a:rPr>
              <a:t>PRIMARY ENDPOINT</a:t>
            </a:r>
          </a:p>
          <a:p>
            <a:pPr marL="0" marR="0" lvl="0" indent="0" algn="l" defTabSz="914400" rtl="0" eaLnBrk="1" fontAlgn="auto" latinLnBrk="0" hangingPunct="1">
              <a:lnSpc>
                <a:spcPct val="100000"/>
              </a:lnSpc>
              <a:spcBef>
                <a:spcPts val="0"/>
              </a:spcBef>
              <a:spcAft>
                <a:spcPts val="0"/>
              </a:spcAft>
              <a:buClr>
                <a:srgbClr val="E4002B"/>
              </a:buClr>
              <a:buSzTx/>
              <a:buFontTx/>
              <a:buNone/>
              <a:tabLst/>
              <a:defRPr/>
            </a:pPr>
            <a:r>
              <a:rPr kumimoji="0" lang="en-US" sz="1600" b="0" i="0" u="none" strike="noStrike" kern="1200" cap="none" spc="0" normalizeH="0" baseline="0" noProof="0">
                <a:ln>
                  <a:noFill/>
                </a:ln>
                <a:solidFill>
                  <a:srgbClr val="173B68"/>
                </a:solidFill>
                <a:effectLst/>
                <a:uLnTx/>
                <a:uFillTx/>
                <a:latin typeface="Corbel" panose="020B0503020204020204"/>
                <a:ea typeface="+mn-ea"/>
                <a:cs typeface="+mn-cs"/>
              </a:rPr>
              <a:t>Hierarchical composite of cardiovascular mortality or non-fatal, ischemic stroke through 12m, rate of total HF events (first and recurrent) through 24m &amp; time to first HF event, change in KCCQ score between baseline &amp; 12m</a:t>
            </a:r>
          </a:p>
          <a:p>
            <a:pPr marL="119063" marR="0" lvl="0" indent="-1190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FFFFFF">
                  <a:lumMod val="50000"/>
                </a:srgbClr>
              </a:solidFill>
              <a:effectLst/>
              <a:uLnTx/>
              <a:uFillTx/>
              <a:latin typeface="Corbel" panose="020B0503020204020204"/>
              <a:ea typeface="+mn-ea"/>
              <a:cs typeface="+mn-cs"/>
            </a:endParaRPr>
          </a:p>
        </p:txBody>
      </p:sp>
      <p:sp>
        <p:nvSpPr>
          <p:cNvPr id="8" name="Title 7">
            <a:extLst>
              <a:ext uri="{FF2B5EF4-FFF2-40B4-BE49-F238E27FC236}">
                <a16:creationId xmlns:a16="http://schemas.microsoft.com/office/drawing/2014/main" id="{FA4559ED-0BEC-4C21-B56B-7D9399EA9492}"/>
              </a:ext>
            </a:extLst>
          </p:cNvPr>
          <p:cNvSpPr>
            <a:spLocks noGrp="1"/>
          </p:cNvSpPr>
          <p:nvPr>
            <p:ph type="title"/>
          </p:nvPr>
        </p:nvSpPr>
        <p:spPr/>
        <p:txBody>
          <a:bodyPr/>
          <a:lstStyle/>
          <a:p>
            <a:r>
              <a:rPr lang="en-US"/>
              <a:t>Reduce lap-hf II study design</a:t>
            </a:r>
            <a:endParaRPr lang="en-US" baseline="30000"/>
          </a:p>
        </p:txBody>
      </p:sp>
      <p:sp>
        <p:nvSpPr>
          <p:cNvPr id="10" name="Text Placeholder 9">
            <a:extLst>
              <a:ext uri="{FF2B5EF4-FFF2-40B4-BE49-F238E27FC236}">
                <a16:creationId xmlns:a16="http://schemas.microsoft.com/office/drawing/2014/main" id="{974A615D-824A-4E19-9732-B56717790309}"/>
              </a:ext>
            </a:extLst>
          </p:cNvPr>
          <p:cNvSpPr>
            <a:spLocks noGrp="1"/>
          </p:cNvSpPr>
          <p:nvPr>
            <p:ph type="body" idx="11"/>
          </p:nvPr>
        </p:nvSpPr>
        <p:spPr/>
        <p:txBody>
          <a:bodyPr>
            <a:normAutofit/>
          </a:bodyPr>
          <a:lstStyle/>
          <a:p>
            <a:r>
              <a:rPr lang="en-US" sz="1800">
                <a:solidFill>
                  <a:schemeClr val="tx1"/>
                </a:solidFill>
              </a:rPr>
              <a:t>Randomized phase III, multi-center, double-blind, Sham-controlled trial</a:t>
            </a:r>
          </a:p>
        </p:txBody>
      </p:sp>
      <p:sp>
        <p:nvSpPr>
          <p:cNvPr id="3" name="Footer Placeholder 2">
            <a:extLst>
              <a:ext uri="{FF2B5EF4-FFF2-40B4-BE49-F238E27FC236}">
                <a16:creationId xmlns:a16="http://schemas.microsoft.com/office/drawing/2014/main" id="{31E26B5E-FE27-427E-8293-E6A35A2996D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100" normalizeH="0" baseline="0" noProof="0">
                <a:ln>
                  <a:noFill/>
                </a:ln>
                <a:solidFill>
                  <a:srgbClr val="FFFFFF"/>
                </a:solidFill>
                <a:effectLst/>
                <a:uLnTx/>
                <a:uFillTx/>
                <a:latin typeface="Corbel" panose="020B0503020204020204"/>
                <a:ea typeface="+mn-ea"/>
                <a:cs typeface="+mn-cs"/>
              </a:rPr>
              <a:t>REDUCE LAP-HF II 3Y RESPONDER DATA</a:t>
            </a:r>
          </a:p>
        </p:txBody>
      </p:sp>
      <p:sp>
        <p:nvSpPr>
          <p:cNvPr id="5" name="Slide Number Placeholder 4">
            <a:extLst>
              <a:ext uri="{FF2B5EF4-FFF2-40B4-BE49-F238E27FC236}">
                <a16:creationId xmlns:a16="http://schemas.microsoft.com/office/drawing/2014/main" id="{80AE8CC6-BDED-40CF-98B5-DF2819C2104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563B3-69AC-0C4C-A68E-7D70D3F29587}" type="slidenum">
              <a:rPr kumimoji="0" lang="en-US" sz="10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0" name="TextBox 39">
            <a:extLst>
              <a:ext uri="{FF2B5EF4-FFF2-40B4-BE49-F238E27FC236}">
                <a16:creationId xmlns:a16="http://schemas.microsoft.com/office/drawing/2014/main" id="{82F0D2FB-CD07-46DA-82BE-8E7225D6F59E}"/>
              </a:ext>
            </a:extLst>
          </p:cNvPr>
          <p:cNvSpPr txBox="1"/>
          <p:nvPr/>
        </p:nvSpPr>
        <p:spPr>
          <a:xfrm>
            <a:off x="351566" y="6022055"/>
            <a:ext cx="3196753"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4F4F4F"/>
                </a:solidFill>
                <a:latin typeface="Corbel" panose="020B0503020204020204"/>
              </a:rPr>
              <a:t>Berry, N et al. Am Heart J, vol. 226 (2020): 222-231</a:t>
            </a:r>
          </a:p>
        </p:txBody>
      </p:sp>
      <p:sp>
        <p:nvSpPr>
          <p:cNvPr id="17" name="Rectangle: Rounded Corners 16">
            <a:extLst>
              <a:ext uri="{FF2B5EF4-FFF2-40B4-BE49-F238E27FC236}">
                <a16:creationId xmlns:a16="http://schemas.microsoft.com/office/drawing/2014/main" id="{78363B6E-5473-4C4B-87B5-3789A6159759}"/>
              </a:ext>
            </a:extLst>
          </p:cNvPr>
          <p:cNvSpPr>
            <a:spLocks/>
          </p:cNvSpPr>
          <p:nvPr/>
        </p:nvSpPr>
        <p:spPr>
          <a:xfrm>
            <a:off x="684266" y="3140493"/>
            <a:ext cx="2601447" cy="2006746"/>
          </a:xfrm>
          <a:prstGeom prst="roundRect">
            <a:avLst/>
          </a:prstGeom>
          <a:solidFill>
            <a:schemeClr val="tx2"/>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97CFD7"/>
                </a:solidFill>
                <a:effectLst/>
                <a:uLnTx/>
                <a:uFillTx/>
                <a:latin typeface="Corbel" panose="020B0503020204020204"/>
                <a:ea typeface="+mn-ea"/>
                <a:cs typeface="+mn-cs"/>
              </a:rPr>
              <a:t>Study Population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orbel" panose="020B0503020204020204"/>
                <a:ea typeface="+mn-ea"/>
                <a:cs typeface="+mn-cs"/>
              </a:rPr>
              <a:t>N = 626 randomized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97CFD7"/>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orbel" panose="020B0503020204020204"/>
                <a:ea typeface="+mn-ea"/>
                <a:cs typeface="+mn-cs"/>
              </a:rPr>
              <a:t>Symptomatic HF, ongoing GDMT, age ≥40, LVEF ≥40%, preserved RV function, elevated exercise  PCWP (≥25 mm Hg) with left-to-right gradient (≥ 5mmHg)</a:t>
            </a:r>
            <a:endParaRPr kumimoji="0" lang="en-US" sz="1400" b="1"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2" name="Rectangle: Rounded Corners 21">
            <a:extLst>
              <a:ext uri="{FF2B5EF4-FFF2-40B4-BE49-F238E27FC236}">
                <a16:creationId xmlns:a16="http://schemas.microsoft.com/office/drawing/2014/main" id="{83B75631-F57A-445D-8385-2042A20FFCB2}"/>
              </a:ext>
            </a:extLst>
          </p:cNvPr>
          <p:cNvSpPr>
            <a:spLocks/>
          </p:cNvSpPr>
          <p:nvPr/>
        </p:nvSpPr>
        <p:spPr>
          <a:xfrm>
            <a:off x="3680961" y="4232839"/>
            <a:ext cx="2194560" cy="914400"/>
          </a:xfrm>
          <a:prstGeom prst="roundRect">
            <a:avLst/>
          </a:prstGeom>
          <a:solidFill>
            <a:schemeClr val="tx2"/>
          </a:solidFill>
          <a:ln w="28575">
            <a:solidFill>
              <a:schemeClr val="tx2"/>
            </a:solidFill>
          </a:ln>
        </p:spPr>
        <p:style>
          <a:lnRef idx="0">
            <a:scrgbClr r="0" g="0" b="0"/>
          </a:lnRef>
          <a:fillRef idx="0">
            <a:scrgbClr r="0" g="0" b="0"/>
          </a:fillRef>
          <a:effectRef idx="0">
            <a:scrgbClr r="0" g="0" b="0"/>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97CFD7"/>
                </a:solidFill>
                <a:effectLst/>
                <a:uLnTx/>
                <a:uFillTx/>
                <a:latin typeface="Corbel" panose="020B0503020204020204"/>
                <a:ea typeface="+mn-ea"/>
                <a:cs typeface="+mn-cs"/>
              </a:rPr>
              <a:t>Sham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3B68"/>
                </a:solidFill>
                <a:effectLst/>
                <a:uLnTx/>
                <a:uFillTx/>
                <a:latin typeface="Corbel" panose="020B0503020204020204"/>
                <a:ea typeface="+mn-ea"/>
                <a:cs typeface="+mn-cs"/>
              </a:rPr>
              <a:t>N</a:t>
            </a:r>
            <a:r>
              <a:rPr kumimoji="0" lang="en-US" sz="1400" b="0" i="0" u="none" strike="noStrike" kern="1200" cap="none" spc="0" normalizeH="0" baseline="0" noProof="0">
                <a:ln>
                  <a:noFill/>
                </a:ln>
                <a:solidFill>
                  <a:srgbClr val="FFFFFF"/>
                </a:solidFill>
                <a:effectLst/>
                <a:uLnTx/>
                <a:uFillTx/>
                <a:latin typeface="Corbel" panose="020B0503020204020204"/>
                <a:ea typeface="+mn-ea"/>
                <a:cs typeface="+mn-cs"/>
              </a:rPr>
              <a:t>N=312</a:t>
            </a:r>
          </a:p>
        </p:txBody>
      </p:sp>
      <p:sp>
        <p:nvSpPr>
          <p:cNvPr id="23" name="Rectangle: Rounded Corners 22">
            <a:extLst>
              <a:ext uri="{FF2B5EF4-FFF2-40B4-BE49-F238E27FC236}">
                <a16:creationId xmlns:a16="http://schemas.microsoft.com/office/drawing/2014/main" id="{08C7A671-E252-408F-A397-44DA46BDE1B5}"/>
              </a:ext>
            </a:extLst>
          </p:cNvPr>
          <p:cNvSpPr>
            <a:spLocks/>
          </p:cNvSpPr>
          <p:nvPr/>
        </p:nvSpPr>
        <p:spPr>
          <a:xfrm>
            <a:off x="3677195" y="3144462"/>
            <a:ext cx="2194560" cy="914400"/>
          </a:xfrm>
          <a:prstGeom prst="roundRect">
            <a:avLst/>
          </a:prstGeom>
          <a:solidFill>
            <a:schemeClr val="tx2"/>
          </a:solidFill>
          <a:ln w="28575">
            <a:solidFill>
              <a:schemeClr val="tx2"/>
            </a:solidFill>
          </a:ln>
        </p:spPr>
        <p:style>
          <a:lnRef idx="0">
            <a:scrgbClr r="0" g="0" b="0"/>
          </a:lnRef>
          <a:fillRef idx="0">
            <a:scrgbClr r="0" g="0" b="0"/>
          </a:fillRef>
          <a:effectRef idx="0">
            <a:scrgbClr r="0" g="0" b="0"/>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97CFD7"/>
                </a:solidFill>
                <a:effectLst/>
                <a:uLnTx/>
                <a:uFillTx/>
                <a:latin typeface="Corbel" panose="020B0503020204020204"/>
                <a:ea typeface="+mn-ea"/>
                <a:cs typeface="+mn-cs"/>
              </a:rPr>
              <a:t>Atrial Shunt Treatment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orbel" panose="020B0503020204020204"/>
                <a:ea typeface="+mn-ea"/>
                <a:cs typeface="+mn-cs"/>
              </a:rPr>
              <a:t>N=314</a:t>
            </a:r>
          </a:p>
        </p:txBody>
      </p:sp>
      <p:cxnSp>
        <p:nvCxnSpPr>
          <p:cNvPr id="28" name="Straight Connector 27">
            <a:extLst>
              <a:ext uri="{FF2B5EF4-FFF2-40B4-BE49-F238E27FC236}">
                <a16:creationId xmlns:a16="http://schemas.microsoft.com/office/drawing/2014/main" id="{A86AB928-C4D8-49BA-98CF-4FAC5E3963D8}"/>
              </a:ext>
            </a:extLst>
          </p:cNvPr>
          <p:cNvCxnSpPr>
            <a:cxnSpLocks/>
            <a:endCxn id="17" idx="3"/>
          </p:cNvCxnSpPr>
          <p:nvPr/>
        </p:nvCxnSpPr>
        <p:spPr>
          <a:xfrm flipH="1" flipV="1">
            <a:off x="3285713" y="4143866"/>
            <a:ext cx="216886" cy="0"/>
          </a:xfrm>
          <a:prstGeom prst="line">
            <a:avLst/>
          </a:prstGeom>
          <a:ln w="19050">
            <a:solidFill>
              <a:srgbClr val="65A0B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7060C0-213A-4EE6-AAC5-11D033647877}"/>
              </a:ext>
            </a:extLst>
          </p:cNvPr>
          <p:cNvCxnSpPr>
            <a:cxnSpLocks/>
          </p:cNvCxnSpPr>
          <p:nvPr/>
        </p:nvCxnSpPr>
        <p:spPr>
          <a:xfrm>
            <a:off x="3497995" y="3140493"/>
            <a:ext cx="0" cy="2006746"/>
          </a:xfrm>
          <a:prstGeom prst="line">
            <a:avLst/>
          </a:prstGeom>
          <a:ln w="19050">
            <a:solidFill>
              <a:srgbClr val="65A0B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69EA9E8-7451-447A-8AD2-1B4516A99EA3}"/>
              </a:ext>
            </a:extLst>
          </p:cNvPr>
          <p:cNvCxnSpPr>
            <a:cxnSpLocks/>
          </p:cNvCxnSpPr>
          <p:nvPr/>
        </p:nvCxnSpPr>
        <p:spPr>
          <a:xfrm flipH="1">
            <a:off x="6767979" y="4184438"/>
            <a:ext cx="495288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7E18A03-F5AB-4E58-9499-9E947CF00C6F}"/>
              </a:ext>
            </a:extLst>
          </p:cNvPr>
          <p:cNvSpPr/>
          <p:nvPr/>
        </p:nvSpPr>
        <p:spPr>
          <a:xfrm>
            <a:off x="6702662" y="4272315"/>
            <a:ext cx="5052520" cy="1427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5A0BF"/>
                </a:solidFill>
                <a:effectLst/>
                <a:uLnTx/>
                <a:uFillTx/>
                <a:latin typeface="Corbel" panose="020B0503020204020204"/>
                <a:ea typeface="+mn-ea"/>
                <a:cs typeface="+mn-cs"/>
              </a:rPr>
              <a:t>SECONDARY ENDPOINTS</a:t>
            </a:r>
          </a:p>
          <a:p>
            <a:pPr marL="58738" marR="0" lvl="0" indent="-285750" algn="l" defTabSz="914400" rtl="0" eaLnBrk="1" fontAlgn="auto" latinLnBrk="0" hangingPunct="1">
              <a:lnSpc>
                <a:spcPct val="100000"/>
              </a:lnSpc>
              <a:spcBef>
                <a:spcPts val="0"/>
              </a:spcBef>
              <a:spcAft>
                <a:spcPts val="0"/>
              </a:spcAft>
              <a:buClr>
                <a:srgbClr val="193B6B"/>
              </a:buClr>
              <a:buSzTx/>
              <a:buFont typeface="Arial" panose="020B0604020202020204" pitchFamily="34" charset="0"/>
              <a:buChar char="•"/>
              <a:tabLst/>
              <a:defRPr/>
            </a:pPr>
            <a:r>
              <a:rPr kumimoji="0" lang="en-US" sz="1600" b="0" i="0" u="none" strike="noStrike" kern="1200" cap="none" spc="0" normalizeH="0" baseline="0" noProof="0">
                <a:ln>
                  <a:noFill/>
                </a:ln>
                <a:solidFill>
                  <a:srgbClr val="173B68"/>
                </a:solidFill>
                <a:effectLst/>
                <a:uLnTx/>
                <a:uFillTx/>
                <a:latin typeface="Corbel" panose="020B0503020204020204"/>
                <a:ea typeface="+mn-ea"/>
                <a:cs typeface="+mn-cs"/>
              </a:rPr>
              <a:t>Composite safety endpoint (MACCRE)</a:t>
            </a:r>
          </a:p>
          <a:p>
            <a:pPr marL="58738" marR="0" lvl="0" indent="-285750" algn="l" defTabSz="914400" rtl="0" eaLnBrk="1" fontAlgn="auto" latinLnBrk="0" hangingPunct="1">
              <a:lnSpc>
                <a:spcPct val="100000"/>
              </a:lnSpc>
              <a:spcBef>
                <a:spcPts val="0"/>
              </a:spcBef>
              <a:spcAft>
                <a:spcPts val="0"/>
              </a:spcAft>
              <a:buClr>
                <a:srgbClr val="193B6B"/>
              </a:buClr>
              <a:buSzTx/>
              <a:buFont typeface="Arial" panose="020B0604020202020204" pitchFamily="34" charset="0"/>
              <a:buChar char="•"/>
              <a:tabLst/>
              <a:defRPr/>
            </a:pPr>
            <a:r>
              <a:rPr kumimoji="0" lang="en-US" sz="1600" b="0" i="0" u="none" strike="noStrike" kern="1200" cap="none" spc="0" normalizeH="0" baseline="0" noProof="0">
                <a:ln>
                  <a:noFill/>
                </a:ln>
                <a:solidFill>
                  <a:srgbClr val="173B68"/>
                </a:solidFill>
                <a:effectLst/>
                <a:uLnTx/>
                <a:uFillTx/>
                <a:latin typeface="Corbel" panose="020B0503020204020204"/>
                <a:ea typeface="+mn-ea"/>
                <a:cs typeface="+mn-cs"/>
              </a:rPr>
              <a:t>Rate of HF admissions or IV diuresis, through 24m</a:t>
            </a:r>
          </a:p>
          <a:p>
            <a:pPr marL="58738" marR="0" lvl="0" indent="-285750" algn="l" defTabSz="914400" rtl="0" eaLnBrk="1" fontAlgn="auto" latinLnBrk="0" hangingPunct="1">
              <a:lnSpc>
                <a:spcPct val="100000"/>
              </a:lnSpc>
              <a:spcBef>
                <a:spcPts val="0"/>
              </a:spcBef>
              <a:spcAft>
                <a:spcPts val="0"/>
              </a:spcAft>
              <a:buClr>
                <a:srgbClr val="193B6B"/>
              </a:buClr>
              <a:buSzTx/>
              <a:buFont typeface="Arial" panose="020B0604020202020204" pitchFamily="34" charset="0"/>
              <a:buChar char="•"/>
              <a:tabLst/>
              <a:defRPr/>
            </a:pPr>
            <a:r>
              <a:rPr kumimoji="0" lang="en-US" sz="1600" b="0" i="0" u="none" strike="noStrike" kern="1200" cap="none" spc="0" normalizeH="0" baseline="0" noProof="0">
                <a:ln>
                  <a:noFill/>
                </a:ln>
                <a:solidFill>
                  <a:srgbClr val="173B68"/>
                </a:solidFill>
                <a:effectLst/>
                <a:uLnTx/>
                <a:uFillTx/>
                <a:latin typeface="Corbel" panose="020B0503020204020204"/>
                <a:ea typeface="+mn-ea"/>
                <a:cs typeface="+mn-cs"/>
              </a:rPr>
              <a:t>Change in NYHA Class between baseline &amp; 12m</a:t>
            </a:r>
          </a:p>
          <a:p>
            <a:pPr marL="58738" marR="0" lvl="0" indent="-285750" algn="l" defTabSz="914400" rtl="0" eaLnBrk="1" fontAlgn="auto" latinLnBrk="0" hangingPunct="1">
              <a:lnSpc>
                <a:spcPct val="100000"/>
              </a:lnSpc>
              <a:spcBef>
                <a:spcPts val="0"/>
              </a:spcBef>
              <a:spcAft>
                <a:spcPts val="0"/>
              </a:spcAft>
              <a:buClr>
                <a:srgbClr val="193B6B"/>
              </a:buClr>
              <a:buSzTx/>
              <a:buFont typeface="Arial" panose="020B0604020202020204" pitchFamily="34" charset="0"/>
              <a:buChar char="•"/>
              <a:tabLst/>
              <a:defRPr/>
            </a:pPr>
            <a:r>
              <a:rPr kumimoji="0" lang="en-US" sz="1600" b="0" i="0" u="none" strike="noStrike" kern="1200" cap="none" spc="0" normalizeH="0" baseline="0" noProof="0">
                <a:ln>
                  <a:noFill/>
                </a:ln>
                <a:solidFill>
                  <a:srgbClr val="173B68"/>
                </a:solidFill>
                <a:effectLst/>
                <a:uLnTx/>
                <a:uFillTx/>
                <a:latin typeface="Corbel" panose="020B0503020204020204"/>
                <a:ea typeface="+mn-ea"/>
                <a:cs typeface="+mn-cs"/>
              </a:rPr>
              <a:t>Change in KCCQ score between baseline &amp; 12m</a:t>
            </a:r>
          </a:p>
        </p:txBody>
      </p:sp>
      <p:sp>
        <p:nvSpPr>
          <p:cNvPr id="20" name="Rectangle: Rounded Corners 19">
            <a:extLst>
              <a:ext uri="{FF2B5EF4-FFF2-40B4-BE49-F238E27FC236}">
                <a16:creationId xmlns:a16="http://schemas.microsoft.com/office/drawing/2014/main" id="{04DC595D-9966-4CAF-90BA-858FE15765CD}"/>
              </a:ext>
            </a:extLst>
          </p:cNvPr>
          <p:cNvSpPr/>
          <p:nvPr/>
        </p:nvSpPr>
        <p:spPr>
          <a:xfrm>
            <a:off x="583557" y="1464999"/>
            <a:ext cx="11049834" cy="777739"/>
          </a:xfrm>
          <a:prstGeom prst="round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5A0BF"/>
                </a:solidFill>
                <a:effectLst/>
                <a:uLnTx/>
                <a:uFillTx/>
                <a:latin typeface="Corbel" panose="020B0503020204020204"/>
                <a:ea typeface="+mn-ea"/>
                <a:cs typeface="+mn-cs"/>
              </a:rPr>
              <a:t>PURPOSE:  </a:t>
            </a:r>
            <a:r>
              <a:rPr kumimoji="0" lang="en-US" sz="1600" b="0" i="0" u="none" strike="noStrike" kern="1200" cap="none" spc="0" normalizeH="0" baseline="0" noProof="0">
                <a:ln>
                  <a:noFill/>
                </a:ln>
                <a:solidFill>
                  <a:srgbClr val="193B6B"/>
                </a:solidFill>
                <a:effectLst/>
                <a:uLnTx/>
                <a:uFillTx/>
                <a:latin typeface="Corbel" panose="020B0503020204020204"/>
                <a:ea typeface="+mn-ea"/>
                <a:cs typeface="+mn-cs"/>
              </a:rPr>
              <a:t>Evaluate the clinical efficacy and safety of the </a:t>
            </a:r>
            <a:r>
              <a:rPr kumimoji="0" lang="en-US" sz="1600" b="0" i="0" u="none" strike="noStrike" kern="1200" cap="none" spc="0" normalizeH="0" baseline="0" noProof="0" err="1">
                <a:ln>
                  <a:noFill/>
                </a:ln>
                <a:solidFill>
                  <a:srgbClr val="193B6B"/>
                </a:solidFill>
                <a:effectLst/>
                <a:uLnTx/>
                <a:uFillTx/>
                <a:latin typeface="Corbel" panose="020B0503020204020204"/>
                <a:ea typeface="+mn-ea"/>
                <a:cs typeface="+mn-cs"/>
              </a:rPr>
              <a:t>Corvia</a:t>
            </a:r>
            <a:r>
              <a:rPr kumimoji="0" lang="en-US" sz="1600" b="0" i="0" u="none" strike="noStrike" kern="1200" cap="none" spc="0" normalizeH="0" baseline="0" noProof="0">
                <a:ln>
                  <a:noFill/>
                </a:ln>
                <a:solidFill>
                  <a:srgbClr val="193B6B"/>
                </a:solidFill>
                <a:effectLst/>
                <a:uLnTx/>
                <a:uFillTx/>
                <a:latin typeface="Corbel" panose="020B0503020204020204"/>
                <a:ea typeface="+mn-ea"/>
                <a:cs typeface="+mn-cs"/>
              </a:rPr>
              <a:t> Atrial Shunt to improve quality of life and reduce HF related symptoms and events in patients with </a:t>
            </a:r>
            <a:r>
              <a:rPr kumimoji="0" lang="en-US" sz="1600" b="0" i="0" u="none" strike="noStrike" kern="1200" cap="none" spc="0" normalizeH="0" baseline="0" noProof="0" err="1">
                <a:ln>
                  <a:noFill/>
                </a:ln>
                <a:solidFill>
                  <a:srgbClr val="193B6B"/>
                </a:solidFill>
                <a:effectLst/>
                <a:uLnTx/>
                <a:uFillTx/>
                <a:latin typeface="Corbel" panose="020B0503020204020204"/>
                <a:ea typeface="+mn-ea"/>
                <a:cs typeface="+mn-cs"/>
              </a:rPr>
              <a:t>HFpEF</a:t>
            </a:r>
            <a:r>
              <a:rPr kumimoji="0" lang="en-US" sz="1600" b="0" i="0" u="none" strike="noStrike" kern="1200" cap="none" spc="0" normalizeH="0" baseline="0" noProof="0">
                <a:ln>
                  <a:noFill/>
                </a:ln>
                <a:solidFill>
                  <a:srgbClr val="193B6B"/>
                </a:solidFill>
                <a:effectLst/>
                <a:uLnTx/>
                <a:uFillTx/>
                <a:latin typeface="Corbel" panose="020B0503020204020204"/>
                <a:ea typeface="+mn-ea"/>
                <a:cs typeface="+mn-cs"/>
              </a:rPr>
              <a:t> or </a:t>
            </a:r>
            <a:r>
              <a:rPr kumimoji="0" lang="en-US" sz="1600" b="0" i="0" u="none" strike="noStrike" kern="1200" cap="none" spc="0" normalizeH="0" baseline="0" noProof="0" err="1">
                <a:ln>
                  <a:noFill/>
                </a:ln>
                <a:solidFill>
                  <a:srgbClr val="193B6B"/>
                </a:solidFill>
                <a:effectLst/>
                <a:uLnTx/>
                <a:uFillTx/>
                <a:latin typeface="Corbel" panose="020B0503020204020204"/>
                <a:ea typeface="+mn-ea"/>
                <a:cs typeface="+mn-cs"/>
              </a:rPr>
              <a:t>HFmrEF</a:t>
            </a:r>
            <a:endParaRPr kumimoji="0" lang="en-US" sz="1600" b="0" i="0" u="none" strike="noStrike" kern="1200" cap="none" spc="0" normalizeH="0" baseline="0" noProof="0">
              <a:ln>
                <a:noFill/>
              </a:ln>
              <a:solidFill>
                <a:srgbClr val="193B6B"/>
              </a:solidFill>
              <a:effectLst/>
              <a:uLnTx/>
              <a:uFillTx/>
              <a:latin typeface="Corbel" panose="020B0503020204020204"/>
              <a:ea typeface="+mn-ea"/>
              <a:cs typeface="+mn-cs"/>
            </a:endParaRPr>
          </a:p>
        </p:txBody>
      </p:sp>
      <p:sp>
        <p:nvSpPr>
          <p:cNvPr id="2" name="Trapezoid 1">
            <a:extLst>
              <a:ext uri="{FF2B5EF4-FFF2-40B4-BE49-F238E27FC236}">
                <a16:creationId xmlns:a16="http://schemas.microsoft.com/office/drawing/2014/main" id="{335E0012-3528-4240-A466-645932B6309F}"/>
              </a:ext>
            </a:extLst>
          </p:cNvPr>
          <p:cNvSpPr/>
          <p:nvPr/>
        </p:nvSpPr>
        <p:spPr>
          <a:xfrm rot="5400000" flipH="1" flipV="1">
            <a:off x="4769101" y="3843108"/>
            <a:ext cx="3032449" cy="617791"/>
          </a:xfrm>
          <a:prstGeom prst="trapezoid">
            <a:avLst>
              <a:gd name="adj" fmla="val 83902"/>
            </a:avLst>
          </a:prstGeom>
          <a:gradFill flip="none" rotWithShape="1">
            <a:gsLst>
              <a:gs pos="0">
                <a:schemeClr val="accent1">
                  <a:lumMod val="40000"/>
                  <a:lumOff val="60000"/>
                </a:schemeClr>
              </a:gs>
              <a:gs pos="40000">
                <a:schemeClr val="accent1">
                  <a:lumMod val="20000"/>
                  <a:lumOff val="80000"/>
                </a:schemeClr>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4" name="Picture 74" descr="flags_of_United-States">
            <a:extLst>
              <a:ext uri="{FF2B5EF4-FFF2-40B4-BE49-F238E27FC236}">
                <a16:creationId xmlns:a16="http://schemas.microsoft.com/office/drawing/2014/main" id="{679066FF-4825-95F1-5E8A-F631A62EDC2F}"/>
              </a:ext>
            </a:extLst>
          </p:cNvPr>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a:ext>
            </a:extLst>
          </a:blip>
          <a:srcRect/>
          <a:stretch>
            <a:fillRect/>
          </a:stretch>
        </p:blipFill>
        <p:spPr bwMode="auto">
          <a:xfrm>
            <a:off x="1580002" y="5553009"/>
            <a:ext cx="417401" cy="278743"/>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European Union Flag">
            <a:extLst>
              <a:ext uri="{FF2B5EF4-FFF2-40B4-BE49-F238E27FC236}">
                <a16:creationId xmlns:a16="http://schemas.microsoft.com/office/drawing/2014/main" id="{B635D68E-A37F-85A3-AFCE-6FDDFE0DBF66}"/>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2465" t="3301" r="2967" b="5339"/>
          <a:stretch/>
        </p:blipFill>
        <p:spPr bwMode="auto">
          <a:xfrm>
            <a:off x="1111585" y="5553009"/>
            <a:ext cx="417401" cy="27331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2" descr="Australia Flag Free Stock Photo - Public Domain Pictures">
            <a:extLst>
              <a:ext uri="{FF2B5EF4-FFF2-40B4-BE49-F238E27FC236}">
                <a16:creationId xmlns:a16="http://schemas.microsoft.com/office/drawing/2014/main" id="{00544293-DC7F-2FD1-F89C-3456E958AA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8419" y="5553009"/>
            <a:ext cx="417401" cy="2782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anadian flag background">
            <a:extLst>
              <a:ext uri="{FF2B5EF4-FFF2-40B4-BE49-F238E27FC236}">
                <a16:creationId xmlns:a16="http://schemas.microsoft.com/office/drawing/2014/main" id="{D593546A-7C07-ED9E-34D2-148F0F0C7FF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299" t="32242" r="8210" b="20372"/>
          <a:stretch/>
        </p:blipFill>
        <p:spPr bwMode="auto">
          <a:xfrm>
            <a:off x="2501710" y="5547319"/>
            <a:ext cx="477548"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756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E893-1725-98B2-601F-E1F28F0EE01D}"/>
              </a:ext>
            </a:extLst>
          </p:cNvPr>
          <p:cNvSpPr>
            <a:spLocks noGrp="1"/>
          </p:cNvSpPr>
          <p:nvPr>
            <p:ph type="title"/>
          </p:nvPr>
        </p:nvSpPr>
        <p:spPr/>
        <p:txBody>
          <a:bodyPr/>
          <a:lstStyle/>
          <a:p>
            <a:r>
              <a:rPr lang="en-US"/>
              <a:t>HF event Details through 3 years in responder group</a:t>
            </a:r>
          </a:p>
        </p:txBody>
      </p:sp>
      <p:graphicFrame>
        <p:nvGraphicFramePr>
          <p:cNvPr id="11" name="Content Placeholder 10">
            <a:extLst>
              <a:ext uri="{FF2B5EF4-FFF2-40B4-BE49-F238E27FC236}">
                <a16:creationId xmlns:a16="http://schemas.microsoft.com/office/drawing/2014/main" id="{5414B8A9-EC02-7518-7C2E-52DEF0C92885}"/>
              </a:ext>
            </a:extLst>
          </p:cNvPr>
          <p:cNvGraphicFramePr>
            <a:graphicFrameLocks noGrp="1"/>
          </p:cNvGraphicFramePr>
          <p:nvPr>
            <p:ph idx="1"/>
            <p:extLst>
              <p:ext uri="{D42A27DB-BD31-4B8C-83A1-F6EECF244321}">
                <p14:modId xmlns:p14="http://schemas.microsoft.com/office/powerpoint/2010/main" val="2751747171"/>
              </p:ext>
            </p:extLst>
          </p:nvPr>
        </p:nvGraphicFramePr>
        <p:xfrm>
          <a:off x="805218" y="1568838"/>
          <a:ext cx="10821628" cy="2796328"/>
        </p:xfrm>
        <a:graphic>
          <a:graphicData uri="http://schemas.openxmlformats.org/drawingml/2006/table">
            <a:tbl>
              <a:tblPr firstRow="1">
                <a:tableStyleId>{3B4B98B0-60AC-42C2-AFA5-B58CD77FA1E5}</a:tableStyleId>
              </a:tblPr>
              <a:tblGrid>
                <a:gridCol w="2906973">
                  <a:extLst>
                    <a:ext uri="{9D8B030D-6E8A-4147-A177-3AD203B41FA5}">
                      <a16:colId xmlns:a16="http://schemas.microsoft.com/office/drawing/2014/main" val="1750820759"/>
                    </a:ext>
                  </a:extLst>
                </a:gridCol>
                <a:gridCol w="1582931">
                  <a:extLst>
                    <a:ext uri="{9D8B030D-6E8A-4147-A177-3AD203B41FA5}">
                      <a16:colId xmlns:a16="http://schemas.microsoft.com/office/drawing/2014/main" val="1477410970"/>
                    </a:ext>
                  </a:extLst>
                </a:gridCol>
                <a:gridCol w="1582931">
                  <a:extLst>
                    <a:ext uri="{9D8B030D-6E8A-4147-A177-3AD203B41FA5}">
                      <a16:colId xmlns:a16="http://schemas.microsoft.com/office/drawing/2014/main" val="3184814735"/>
                    </a:ext>
                  </a:extLst>
                </a:gridCol>
                <a:gridCol w="1582931">
                  <a:extLst>
                    <a:ext uri="{9D8B030D-6E8A-4147-A177-3AD203B41FA5}">
                      <a16:colId xmlns:a16="http://schemas.microsoft.com/office/drawing/2014/main" val="2528244141"/>
                    </a:ext>
                  </a:extLst>
                </a:gridCol>
                <a:gridCol w="1582931">
                  <a:extLst>
                    <a:ext uri="{9D8B030D-6E8A-4147-A177-3AD203B41FA5}">
                      <a16:colId xmlns:a16="http://schemas.microsoft.com/office/drawing/2014/main" val="478340544"/>
                    </a:ext>
                  </a:extLst>
                </a:gridCol>
                <a:gridCol w="1582931">
                  <a:extLst>
                    <a:ext uri="{9D8B030D-6E8A-4147-A177-3AD203B41FA5}">
                      <a16:colId xmlns:a16="http://schemas.microsoft.com/office/drawing/2014/main" val="828580236"/>
                    </a:ext>
                  </a:extLst>
                </a:gridCol>
              </a:tblGrid>
              <a:tr h="423735">
                <a:tc>
                  <a:txBody>
                    <a:bodyPr/>
                    <a:lstStyle/>
                    <a:p>
                      <a:pPr marL="0" marR="0" algn="ctr">
                        <a:lnSpc>
                          <a:spcPct val="107000"/>
                        </a:lnSpc>
                        <a:spcBef>
                          <a:spcPts val="95"/>
                        </a:spcBef>
                        <a:spcAft>
                          <a:spcPts val="95"/>
                        </a:spcAft>
                      </a:pPr>
                      <a:r>
                        <a:rPr lang="en-US" sz="1600" kern="100">
                          <a:solidFill>
                            <a:schemeClr val="bg2"/>
                          </a:solidFill>
                          <a:effectLst/>
                        </a:rPr>
                        <a:t> </a:t>
                      </a:r>
                      <a:endParaRPr lang="en-US" sz="1800" kern="10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R w="19050" cap="flat" cmpd="sng" algn="ctr">
                      <a:solidFill>
                        <a:schemeClr val="accent1"/>
                      </a:solidFill>
                      <a:prstDash val="solid"/>
                      <a:round/>
                      <a:headEnd type="none" w="med" len="med"/>
                      <a:tailEnd type="none" w="med" len="med"/>
                    </a:lnR>
                    <a:lnT w="19050" cap="flat" cmpd="sng" algn="ctr">
                      <a:noFill/>
                      <a:prstDash val="solid"/>
                      <a:round/>
                      <a:headEnd type="none" w="med" len="med"/>
                      <a:tailEnd type="none" w="med" len="med"/>
                    </a:lnT>
                    <a:solidFill>
                      <a:schemeClr val="tx2"/>
                    </a:solidFill>
                  </a:tcPr>
                </a:tc>
                <a:tc gridSpan="2">
                  <a:txBody>
                    <a:bodyPr/>
                    <a:lstStyle/>
                    <a:p>
                      <a:pPr marL="0" marR="0" algn="ctr">
                        <a:lnSpc>
                          <a:spcPct val="107000"/>
                        </a:lnSpc>
                        <a:spcBef>
                          <a:spcPts val="95"/>
                        </a:spcBef>
                        <a:spcAft>
                          <a:spcPts val="95"/>
                        </a:spcAft>
                      </a:pPr>
                      <a:r>
                        <a:rPr lang="en-US" sz="1600" kern="100">
                          <a:solidFill>
                            <a:schemeClr val="bg2"/>
                          </a:solidFill>
                          <a:effectLst/>
                        </a:rPr>
                        <a:t>Corvia Atrial Shunt (N = 161)</a:t>
                      </a:r>
                      <a:endParaRPr lang="en-US" sz="1800" kern="10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noFill/>
                      <a:prstDash val="solid"/>
                      <a:round/>
                      <a:headEnd type="none" w="med" len="med"/>
                      <a:tailEnd type="none" w="med" len="med"/>
                    </a:lnT>
                    <a:solidFill>
                      <a:schemeClr val="tx2"/>
                    </a:solidFill>
                  </a:tcPr>
                </a:tc>
                <a:tc hMerge="1">
                  <a:txBody>
                    <a:bodyPr/>
                    <a:lstStyle/>
                    <a:p>
                      <a:endParaRPr lang="en-US"/>
                    </a:p>
                  </a:txBody>
                  <a:tcPr/>
                </a:tc>
                <a:tc gridSpan="2">
                  <a:txBody>
                    <a:bodyPr/>
                    <a:lstStyle/>
                    <a:p>
                      <a:pPr marL="0" marR="0" algn="ctr">
                        <a:lnSpc>
                          <a:spcPct val="107000"/>
                        </a:lnSpc>
                        <a:spcBef>
                          <a:spcPts val="95"/>
                        </a:spcBef>
                        <a:spcAft>
                          <a:spcPts val="95"/>
                        </a:spcAft>
                      </a:pPr>
                      <a:r>
                        <a:rPr lang="en-US" sz="1600" kern="100">
                          <a:solidFill>
                            <a:schemeClr val="bg2"/>
                          </a:solidFill>
                          <a:effectLst/>
                        </a:rPr>
                        <a:t>Sham Control (N = 152)</a:t>
                      </a:r>
                      <a:endParaRPr lang="en-US" sz="1800" kern="10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noFill/>
                      <a:prstDash val="solid"/>
                      <a:round/>
                      <a:headEnd type="none" w="med" len="med"/>
                      <a:tailEnd type="none" w="med" len="med"/>
                    </a:lnT>
                    <a:solidFill>
                      <a:schemeClr val="tx2"/>
                    </a:solidFill>
                  </a:tcPr>
                </a:tc>
                <a:tc hMerge="1">
                  <a:txBody>
                    <a:bodyPr/>
                    <a:lstStyle/>
                    <a:p>
                      <a:endParaRPr lang="en-US"/>
                    </a:p>
                  </a:txBody>
                  <a:tcPr/>
                </a:tc>
                <a:tc>
                  <a:txBody>
                    <a:bodyPr/>
                    <a:lstStyle/>
                    <a:p>
                      <a:pPr marL="0" marR="0" algn="ctr">
                        <a:lnSpc>
                          <a:spcPct val="107000"/>
                        </a:lnSpc>
                        <a:spcBef>
                          <a:spcPts val="95"/>
                        </a:spcBef>
                        <a:spcAft>
                          <a:spcPts val="95"/>
                        </a:spcAft>
                      </a:pPr>
                      <a:r>
                        <a:rPr lang="en-US" sz="1600" kern="100">
                          <a:solidFill>
                            <a:schemeClr val="bg2"/>
                          </a:solidFill>
                          <a:effectLst/>
                        </a:rPr>
                        <a:t> </a:t>
                      </a:r>
                      <a:endParaRPr lang="en-US" sz="1800" kern="10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T w="19050" cap="flat" cmpd="sng" algn="ctr">
                      <a:noFill/>
                      <a:prstDash val="solid"/>
                      <a:round/>
                      <a:headEnd type="none" w="med" len="med"/>
                      <a:tailEnd type="none" w="med" len="med"/>
                    </a:lnT>
                    <a:solidFill>
                      <a:schemeClr val="tx2"/>
                    </a:solidFill>
                  </a:tcPr>
                </a:tc>
                <a:extLst>
                  <a:ext uri="{0D108BD9-81ED-4DB2-BD59-A6C34878D82A}">
                    <a16:rowId xmlns:a16="http://schemas.microsoft.com/office/drawing/2014/main" val="3717902277"/>
                  </a:ext>
                </a:extLst>
              </a:tr>
              <a:tr h="371065">
                <a:tc>
                  <a:txBody>
                    <a:bodyPr/>
                    <a:lstStyle/>
                    <a:p>
                      <a:pPr marL="0" marR="0">
                        <a:lnSpc>
                          <a:spcPct val="107000"/>
                        </a:lnSpc>
                        <a:spcBef>
                          <a:spcPts val="95"/>
                        </a:spcBef>
                        <a:spcAft>
                          <a:spcPts val="95"/>
                        </a:spcAft>
                      </a:pPr>
                      <a:endParaRPr lang="en-US" sz="1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7000"/>
                        </a:lnSpc>
                        <a:spcBef>
                          <a:spcPts val="95"/>
                        </a:spcBef>
                        <a:spcAft>
                          <a:spcPts val="95"/>
                        </a:spcAft>
                      </a:pPr>
                      <a:r>
                        <a:rPr lang="en-US" sz="1600" b="1" kern="100">
                          <a:effectLst/>
                        </a:rPr>
                        <a:t># Events</a:t>
                      </a:r>
                      <a:endParaRPr lang="en-US" sz="1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7000"/>
                        </a:lnSpc>
                        <a:spcBef>
                          <a:spcPts val="95"/>
                        </a:spcBef>
                        <a:spcAft>
                          <a:spcPts val="95"/>
                        </a:spcAft>
                      </a:pPr>
                      <a:r>
                        <a:rPr lang="en-US" sz="1600" b="1" kern="100">
                          <a:effectLst/>
                        </a:rPr>
                        <a:t>% (#) Patients</a:t>
                      </a:r>
                      <a:endParaRPr lang="en-US" sz="1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7000"/>
                        </a:lnSpc>
                        <a:spcBef>
                          <a:spcPts val="95"/>
                        </a:spcBef>
                        <a:spcAft>
                          <a:spcPts val="95"/>
                        </a:spcAft>
                      </a:pPr>
                      <a:r>
                        <a:rPr lang="en-US" sz="1600" b="1" kern="100">
                          <a:effectLst/>
                        </a:rPr>
                        <a:t># Events</a:t>
                      </a:r>
                      <a:endParaRPr lang="en-US" sz="1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7000"/>
                        </a:lnSpc>
                        <a:spcBef>
                          <a:spcPts val="95"/>
                        </a:spcBef>
                        <a:spcAft>
                          <a:spcPts val="95"/>
                        </a:spcAft>
                      </a:pPr>
                      <a:r>
                        <a:rPr lang="en-US" sz="1600" b="1" kern="100">
                          <a:effectLst/>
                        </a:rPr>
                        <a:t>% (#) Patients</a:t>
                      </a:r>
                      <a:endParaRPr lang="en-US" sz="1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7000"/>
                        </a:lnSpc>
                        <a:spcBef>
                          <a:spcPts val="95"/>
                        </a:spcBef>
                        <a:spcAft>
                          <a:spcPts val="95"/>
                        </a:spcAft>
                      </a:pPr>
                      <a:r>
                        <a:rPr lang="en-US" sz="1600" b="1" kern="100">
                          <a:effectLst/>
                        </a:rPr>
                        <a:t>P-value</a:t>
                      </a:r>
                      <a:endParaRPr lang="en-US" sz="1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B w="19050" cap="flat" cmpd="sng" algn="ctr">
                      <a:solidFill>
                        <a:schemeClr val="accent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284625403"/>
                  </a:ext>
                </a:extLst>
              </a:tr>
              <a:tr h="333588">
                <a:tc>
                  <a:txBody>
                    <a:bodyPr/>
                    <a:lstStyle/>
                    <a:p>
                      <a:pPr marL="0" marR="0">
                        <a:lnSpc>
                          <a:spcPct val="107000"/>
                        </a:lnSpc>
                        <a:spcBef>
                          <a:spcPts val="95"/>
                        </a:spcBef>
                        <a:spcAft>
                          <a:spcPts val="95"/>
                        </a:spcAft>
                      </a:pPr>
                      <a:r>
                        <a:rPr lang="en-US" sz="1600" kern="100">
                          <a:solidFill>
                            <a:schemeClr val="tx1"/>
                          </a:solidFill>
                          <a:effectLst/>
                        </a:rPr>
                        <a:t>Heart Failure Events</a:t>
                      </a:r>
                      <a:endParaRPr lang="en-US"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marL="0" marR="0" algn="ctr">
                        <a:lnSpc>
                          <a:spcPct val="107000"/>
                        </a:lnSpc>
                        <a:spcBef>
                          <a:spcPts val="95"/>
                        </a:spcBef>
                        <a:spcAft>
                          <a:spcPts val="95"/>
                        </a:spcAft>
                      </a:pPr>
                      <a:r>
                        <a:rPr lang="en-US" sz="1600" kern="100" dirty="0">
                          <a:solidFill>
                            <a:schemeClr val="tx1"/>
                          </a:solidFill>
                          <a:effectLst/>
                        </a:rPr>
                        <a:t>45</a:t>
                      </a:r>
                      <a:endParaRPr lang="en-US"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marL="0" marR="0" algn="ctr">
                        <a:lnSpc>
                          <a:spcPct val="107000"/>
                        </a:lnSpc>
                        <a:spcBef>
                          <a:spcPts val="95"/>
                        </a:spcBef>
                        <a:spcAft>
                          <a:spcPts val="95"/>
                        </a:spcAft>
                      </a:pPr>
                      <a:r>
                        <a:rPr lang="en-US" sz="1600" kern="100">
                          <a:solidFill>
                            <a:schemeClr val="tx1"/>
                          </a:solidFill>
                          <a:effectLst/>
                        </a:rPr>
                        <a:t>15.72% (25/159)</a:t>
                      </a:r>
                      <a:endParaRPr lang="en-US"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marL="0" marR="0" algn="ctr">
                        <a:lnSpc>
                          <a:spcPct val="107000"/>
                        </a:lnSpc>
                        <a:spcBef>
                          <a:spcPts val="95"/>
                        </a:spcBef>
                        <a:spcAft>
                          <a:spcPts val="95"/>
                        </a:spcAft>
                      </a:pPr>
                      <a:r>
                        <a:rPr lang="en-US" sz="1600" kern="100">
                          <a:solidFill>
                            <a:schemeClr val="tx1"/>
                          </a:solidFill>
                          <a:effectLst/>
                        </a:rPr>
                        <a:t>68</a:t>
                      </a:r>
                      <a:endParaRPr lang="en-US"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marL="0" marR="0" algn="ctr">
                        <a:lnSpc>
                          <a:spcPct val="107000"/>
                        </a:lnSpc>
                        <a:spcBef>
                          <a:spcPts val="95"/>
                        </a:spcBef>
                        <a:spcAft>
                          <a:spcPts val="95"/>
                        </a:spcAft>
                      </a:pPr>
                      <a:r>
                        <a:rPr lang="en-US" sz="1600" kern="100">
                          <a:solidFill>
                            <a:schemeClr val="tx1"/>
                          </a:solidFill>
                          <a:effectLst/>
                        </a:rPr>
                        <a:t>25.19% (34/135)</a:t>
                      </a:r>
                      <a:endParaRPr lang="en-US"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marL="0" marR="0" algn="ctr">
                        <a:lnSpc>
                          <a:spcPct val="107000"/>
                        </a:lnSpc>
                        <a:spcBef>
                          <a:spcPts val="95"/>
                        </a:spcBef>
                        <a:spcAft>
                          <a:spcPts val="95"/>
                        </a:spcAft>
                      </a:pPr>
                      <a:r>
                        <a:rPr lang="en-US" sz="1600" kern="100">
                          <a:solidFill>
                            <a:schemeClr val="tx1"/>
                          </a:solidFill>
                          <a:effectLst/>
                        </a:rPr>
                        <a:t>0.057</a:t>
                      </a:r>
                      <a:endParaRPr lang="en-US"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T w="190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621932066"/>
                  </a:ext>
                </a:extLst>
              </a:tr>
              <a:tr h="333588">
                <a:tc>
                  <a:txBody>
                    <a:bodyPr/>
                    <a:lstStyle/>
                    <a:p>
                      <a:pPr marL="0" marR="0">
                        <a:lnSpc>
                          <a:spcPct val="107000"/>
                        </a:lnSpc>
                        <a:spcBef>
                          <a:spcPts val="95"/>
                        </a:spcBef>
                        <a:spcAft>
                          <a:spcPts val="95"/>
                        </a:spcAft>
                      </a:pPr>
                      <a:r>
                        <a:rPr lang="en-US" sz="1600" kern="100">
                          <a:solidFill>
                            <a:schemeClr val="tx1"/>
                          </a:solidFill>
                          <a:effectLst/>
                        </a:rPr>
                        <a:t>    Outpatient Visit</a:t>
                      </a:r>
                      <a:r>
                        <a:rPr lang="en-US" sz="1600" kern="100" baseline="30000">
                          <a:solidFill>
                            <a:schemeClr val="tx1"/>
                          </a:solidFill>
                          <a:effectLst/>
                        </a:rPr>
                        <a:t>1</a:t>
                      </a:r>
                      <a:endParaRPr lang="en-US"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R w="19050" cap="flat" cmpd="sng" algn="ctr">
                      <a:solidFill>
                        <a:schemeClr val="accent1"/>
                      </a:solidFill>
                      <a:prstDash val="solid"/>
                      <a:round/>
                      <a:headEnd type="none" w="med" len="med"/>
                      <a:tailEnd type="none" w="med" len="med"/>
                    </a:lnR>
                  </a:tcPr>
                </a:tc>
                <a:tc>
                  <a:txBody>
                    <a:bodyPr/>
                    <a:lstStyle/>
                    <a:p>
                      <a:pPr marL="0" marR="0" algn="ctr">
                        <a:lnSpc>
                          <a:spcPct val="107000"/>
                        </a:lnSpc>
                        <a:spcBef>
                          <a:spcPts val="95"/>
                        </a:spcBef>
                        <a:spcAft>
                          <a:spcPts val="95"/>
                        </a:spcAft>
                      </a:pPr>
                      <a:r>
                        <a:rPr lang="en-US" sz="1600" kern="100" dirty="0">
                          <a:solidFill>
                            <a:schemeClr val="tx1"/>
                          </a:solidFill>
                          <a:effectLst/>
                        </a:rPr>
                        <a:t>13</a:t>
                      </a:r>
                      <a:endParaRPr lang="en-US"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tcPr>
                </a:tc>
                <a:tc>
                  <a:txBody>
                    <a:bodyPr/>
                    <a:lstStyle/>
                    <a:p>
                      <a:pPr marL="0" marR="0" algn="ctr">
                        <a:lnSpc>
                          <a:spcPct val="107000"/>
                        </a:lnSpc>
                        <a:spcBef>
                          <a:spcPts val="95"/>
                        </a:spcBef>
                        <a:spcAft>
                          <a:spcPts val="95"/>
                        </a:spcAft>
                      </a:pPr>
                      <a:r>
                        <a:rPr lang="en-US" sz="1600" kern="100">
                          <a:solidFill>
                            <a:schemeClr val="tx1"/>
                          </a:solidFill>
                          <a:effectLst/>
                        </a:rPr>
                        <a:t>6.29% (10/159)</a:t>
                      </a:r>
                      <a:endParaRPr lang="en-US"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tcPr>
                </a:tc>
                <a:tc>
                  <a:txBody>
                    <a:bodyPr/>
                    <a:lstStyle/>
                    <a:p>
                      <a:pPr marL="0" marR="0" algn="ctr">
                        <a:lnSpc>
                          <a:spcPct val="107000"/>
                        </a:lnSpc>
                        <a:spcBef>
                          <a:spcPts val="95"/>
                        </a:spcBef>
                        <a:spcAft>
                          <a:spcPts val="95"/>
                        </a:spcAft>
                      </a:pPr>
                      <a:r>
                        <a:rPr lang="en-US" sz="1600" kern="100">
                          <a:solidFill>
                            <a:schemeClr val="tx1"/>
                          </a:solidFill>
                          <a:effectLst/>
                        </a:rPr>
                        <a:t>16</a:t>
                      </a:r>
                      <a:endParaRPr lang="en-US"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tcPr>
                </a:tc>
                <a:tc>
                  <a:txBody>
                    <a:bodyPr/>
                    <a:lstStyle/>
                    <a:p>
                      <a:pPr marL="0" marR="0" algn="ctr">
                        <a:lnSpc>
                          <a:spcPct val="107000"/>
                        </a:lnSpc>
                        <a:spcBef>
                          <a:spcPts val="95"/>
                        </a:spcBef>
                        <a:spcAft>
                          <a:spcPts val="95"/>
                        </a:spcAft>
                      </a:pPr>
                      <a:r>
                        <a:rPr lang="en-US" sz="1600" kern="100">
                          <a:solidFill>
                            <a:schemeClr val="tx1"/>
                          </a:solidFill>
                          <a:effectLst/>
                        </a:rPr>
                        <a:t>9.63% (13/135)</a:t>
                      </a:r>
                      <a:endParaRPr lang="en-US"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tcPr>
                </a:tc>
                <a:tc>
                  <a:txBody>
                    <a:bodyPr/>
                    <a:lstStyle/>
                    <a:p>
                      <a:pPr marL="0" marR="0" algn="ctr">
                        <a:lnSpc>
                          <a:spcPct val="107000"/>
                        </a:lnSpc>
                        <a:spcBef>
                          <a:spcPts val="95"/>
                        </a:spcBef>
                        <a:spcAft>
                          <a:spcPts val="95"/>
                        </a:spcAft>
                      </a:pPr>
                      <a:r>
                        <a:rPr lang="en-US" sz="1600" kern="100">
                          <a:solidFill>
                            <a:schemeClr val="tx1"/>
                          </a:solidFill>
                          <a:effectLst/>
                        </a:rPr>
                        <a:t>0.384</a:t>
                      </a:r>
                      <a:endParaRPr lang="en-US"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641672326"/>
                  </a:ext>
                </a:extLst>
              </a:tr>
              <a:tr h="333588">
                <a:tc>
                  <a:txBody>
                    <a:bodyPr/>
                    <a:lstStyle/>
                    <a:p>
                      <a:pPr marL="0" marR="0">
                        <a:lnSpc>
                          <a:spcPct val="107000"/>
                        </a:lnSpc>
                        <a:spcBef>
                          <a:spcPts val="95"/>
                        </a:spcBef>
                        <a:spcAft>
                          <a:spcPts val="95"/>
                        </a:spcAft>
                      </a:pPr>
                      <a:r>
                        <a:rPr lang="en-US" sz="1600" b="1" kern="100">
                          <a:solidFill>
                            <a:schemeClr val="tx1"/>
                          </a:solidFill>
                          <a:effectLst/>
                        </a:rPr>
                        <a:t>    Hospitalization</a:t>
                      </a:r>
                      <a:endParaRPr lang="en-US" sz="18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tcPr>
                </a:tc>
                <a:tc>
                  <a:txBody>
                    <a:bodyPr/>
                    <a:lstStyle/>
                    <a:p>
                      <a:pPr marL="0" marR="0" algn="ctr">
                        <a:lnSpc>
                          <a:spcPct val="107000"/>
                        </a:lnSpc>
                        <a:spcBef>
                          <a:spcPts val="95"/>
                        </a:spcBef>
                        <a:spcAft>
                          <a:spcPts val="95"/>
                        </a:spcAft>
                      </a:pPr>
                      <a:r>
                        <a:rPr lang="en-US" sz="1600" b="1" kern="100" dirty="0">
                          <a:solidFill>
                            <a:schemeClr val="tx1"/>
                          </a:solidFill>
                          <a:effectLst/>
                        </a:rPr>
                        <a:t>32</a:t>
                      </a:r>
                      <a:endParaRPr lang="en-US"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tcPr>
                </a:tc>
                <a:tc>
                  <a:txBody>
                    <a:bodyPr/>
                    <a:lstStyle/>
                    <a:p>
                      <a:pPr marL="0" marR="0" algn="ctr">
                        <a:lnSpc>
                          <a:spcPct val="107000"/>
                        </a:lnSpc>
                        <a:spcBef>
                          <a:spcPts val="95"/>
                        </a:spcBef>
                        <a:spcAft>
                          <a:spcPts val="95"/>
                        </a:spcAft>
                      </a:pPr>
                      <a:r>
                        <a:rPr lang="en-US" sz="1600" b="1" kern="100">
                          <a:solidFill>
                            <a:schemeClr val="tx1"/>
                          </a:solidFill>
                          <a:effectLst/>
                        </a:rPr>
                        <a:t>10.69% (17/159)</a:t>
                      </a:r>
                      <a:endParaRPr lang="en-US" sz="18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tcPr>
                </a:tc>
                <a:tc>
                  <a:txBody>
                    <a:bodyPr/>
                    <a:lstStyle/>
                    <a:p>
                      <a:pPr marL="0" marR="0" algn="ctr">
                        <a:lnSpc>
                          <a:spcPct val="107000"/>
                        </a:lnSpc>
                        <a:spcBef>
                          <a:spcPts val="95"/>
                        </a:spcBef>
                        <a:spcAft>
                          <a:spcPts val="95"/>
                        </a:spcAft>
                      </a:pPr>
                      <a:r>
                        <a:rPr lang="en-US" sz="1600" b="1" kern="100">
                          <a:solidFill>
                            <a:schemeClr val="tx1"/>
                          </a:solidFill>
                          <a:effectLst/>
                        </a:rPr>
                        <a:t>52</a:t>
                      </a:r>
                      <a:endParaRPr lang="en-US" sz="18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tcPr>
                </a:tc>
                <a:tc>
                  <a:txBody>
                    <a:bodyPr/>
                    <a:lstStyle/>
                    <a:p>
                      <a:pPr marL="0" marR="0" algn="ctr">
                        <a:lnSpc>
                          <a:spcPct val="107000"/>
                        </a:lnSpc>
                        <a:spcBef>
                          <a:spcPts val="95"/>
                        </a:spcBef>
                        <a:spcAft>
                          <a:spcPts val="95"/>
                        </a:spcAft>
                      </a:pPr>
                      <a:r>
                        <a:rPr lang="en-US" sz="1600" b="1" kern="100">
                          <a:solidFill>
                            <a:schemeClr val="tx1"/>
                          </a:solidFill>
                          <a:effectLst/>
                        </a:rPr>
                        <a:t>21.48% (29/135)</a:t>
                      </a:r>
                      <a:endParaRPr lang="en-US" sz="18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tcPr>
                </a:tc>
                <a:tc>
                  <a:txBody>
                    <a:bodyPr/>
                    <a:lstStyle/>
                    <a:p>
                      <a:pPr marL="0" marR="0" algn="ctr">
                        <a:lnSpc>
                          <a:spcPct val="107000"/>
                        </a:lnSpc>
                        <a:spcBef>
                          <a:spcPts val="95"/>
                        </a:spcBef>
                        <a:spcAft>
                          <a:spcPts val="95"/>
                        </a:spcAft>
                      </a:pPr>
                      <a:r>
                        <a:rPr lang="en-US" sz="1600" b="1" kern="100">
                          <a:solidFill>
                            <a:schemeClr val="tx1"/>
                          </a:solidFill>
                          <a:effectLst/>
                        </a:rPr>
                        <a:t>0.015</a:t>
                      </a:r>
                      <a:endParaRPr lang="en-US" sz="18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51667270"/>
                  </a:ext>
                </a:extLst>
              </a:tr>
              <a:tr h="333588">
                <a:tc>
                  <a:txBody>
                    <a:bodyPr/>
                    <a:lstStyle/>
                    <a:p>
                      <a:pPr marL="0" marR="0">
                        <a:lnSpc>
                          <a:spcPct val="107000"/>
                        </a:lnSpc>
                        <a:spcBef>
                          <a:spcPts val="95"/>
                        </a:spcBef>
                        <a:spcAft>
                          <a:spcPts val="95"/>
                        </a:spcAft>
                      </a:pPr>
                      <a:r>
                        <a:rPr lang="en-US" sz="1600" kern="100">
                          <a:solidFill>
                            <a:schemeClr val="tx1"/>
                          </a:solidFill>
                          <a:effectLst/>
                        </a:rPr>
                        <a:t>Treatment</a:t>
                      </a:r>
                      <a:endParaRPr lang="en-US"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marL="0" marR="0" algn="ctr">
                        <a:lnSpc>
                          <a:spcPct val="107000"/>
                        </a:lnSpc>
                        <a:spcBef>
                          <a:spcPts val="95"/>
                        </a:spcBef>
                        <a:spcAft>
                          <a:spcPts val="95"/>
                        </a:spcAft>
                      </a:pPr>
                      <a:r>
                        <a:rPr lang="en-US" sz="1600" kern="100" dirty="0">
                          <a:solidFill>
                            <a:schemeClr val="tx1"/>
                          </a:solidFill>
                          <a:effectLst/>
                        </a:rPr>
                        <a:t>         </a:t>
                      </a:r>
                      <a:endParaRPr lang="en-US"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marL="0" marR="0" algn="ctr">
                        <a:lnSpc>
                          <a:spcPct val="107000"/>
                        </a:lnSpc>
                        <a:spcBef>
                          <a:spcPts val="95"/>
                        </a:spcBef>
                        <a:spcAft>
                          <a:spcPts val="95"/>
                        </a:spcAft>
                      </a:pPr>
                      <a:r>
                        <a:rPr lang="en-US" sz="1600" kern="100">
                          <a:solidFill>
                            <a:schemeClr val="tx1"/>
                          </a:solidFill>
                          <a:effectLst/>
                        </a:rPr>
                        <a:t> </a:t>
                      </a:r>
                      <a:endParaRPr lang="en-US"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marL="0" marR="0" algn="ctr">
                        <a:lnSpc>
                          <a:spcPct val="107000"/>
                        </a:lnSpc>
                        <a:spcBef>
                          <a:spcPts val="95"/>
                        </a:spcBef>
                        <a:spcAft>
                          <a:spcPts val="95"/>
                        </a:spcAft>
                      </a:pPr>
                      <a:r>
                        <a:rPr lang="en-US" sz="1600" kern="100">
                          <a:solidFill>
                            <a:schemeClr val="tx1"/>
                          </a:solidFill>
                          <a:effectLst/>
                        </a:rPr>
                        <a:t>         </a:t>
                      </a:r>
                      <a:endParaRPr lang="en-US"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marL="0" marR="0" algn="ctr">
                        <a:lnSpc>
                          <a:spcPct val="107000"/>
                        </a:lnSpc>
                        <a:spcBef>
                          <a:spcPts val="95"/>
                        </a:spcBef>
                        <a:spcAft>
                          <a:spcPts val="95"/>
                        </a:spcAft>
                      </a:pPr>
                      <a:r>
                        <a:rPr lang="en-US" sz="1600" kern="100">
                          <a:solidFill>
                            <a:schemeClr val="tx1"/>
                          </a:solidFill>
                          <a:effectLst/>
                        </a:rPr>
                        <a:t> </a:t>
                      </a:r>
                      <a:endParaRPr lang="en-US"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marL="0" marR="0" algn="ctr">
                        <a:lnSpc>
                          <a:spcPct val="107000"/>
                        </a:lnSpc>
                        <a:spcBef>
                          <a:spcPts val="95"/>
                        </a:spcBef>
                        <a:spcAft>
                          <a:spcPts val="95"/>
                        </a:spcAft>
                      </a:pPr>
                      <a:r>
                        <a:rPr lang="en-US" sz="1600" kern="100">
                          <a:solidFill>
                            <a:schemeClr val="tx1"/>
                          </a:solidFill>
                          <a:effectLst/>
                        </a:rPr>
                        <a:t> </a:t>
                      </a:r>
                      <a:endParaRPr lang="en-US"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T w="190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452327953"/>
                  </a:ext>
                </a:extLst>
              </a:tr>
              <a:tr h="333588">
                <a:tc>
                  <a:txBody>
                    <a:bodyPr/>
                    <a:lstStyle/>
                    <a:p>
                      <a:pPr marL="0" marR="0">
                        <a:lnSpc>
                          <a:spcPct val="107000"/>
                        </a:lnSpc>
                        <a:spcBef>
                          <a:spcPts val="95"/>
                        </a:spcBef>
                        <a:spcAft>
                          <a:spcPts val="95"/>
                        </a:spcAft>
                      </a:pPr>
                      <a:r>
                        <a:rPr lang="en-US" sz="1600" kern="100">
                          <a:solidFill>
                            <a:schemeClr val="tx1"/>
                          </a:solidFill>
                          <a:effectLst/>
                        </a:rPr>
                        <a:t>    Oral Diuretics Only</a:t>
                      </a:r>
                      <a:endParaRPr lang="en-US"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R w="19050" cap="flat" cmpd="sng" algn="ctr">
                      <a:solidFill>
                        <a:schemeClr val="accent1"/>
                      </a:solidFill>
                      <a:prstDash val="solid"/>
                      <a:round/>
                      <a:headEnd type="none" w="med" len="med"/>
                      <a:tailEnd type="none" w="med" len="med"/>
                    </a:lnR>
                  </a:tcPr>
                </a:tc>
                <a:tc>
                  <a:txBody>
                    <a:bodyPr/>
                    <a:lstStyle/>
                    <a:p>
                      <a:pPr marL="0" marR="0" algn="ctr">
                        <a:lnSpc>
                          <a:spcPct val="107000"/>
                        </a:lnSpc>
                        <a:spcBef>
                          <a:spcPts val="95"/>
                        </a:spcBef>
                        <a:spcAft>
                          <a:spcPts val="95"/>
                        </a:spcAft>
                      </a:pPr>
                      <a:r>
                        <a:rPr lang="en-US" sz="16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tcPr>
                </a:tc>
                <a:tc>
                  <a:txBody>
                    <a:bodyPr/>
                    <a:lstStyle/>
                    <a:p>
                      <a:pPr marL="0" marR="0" algn="ctr">
                        <a:lnSpc>
                          <a:spcPct val="107000"/>
                        </a:lnSpc>
                        <a:spcBef>
                          <a:spcPts val="95"/>
                        </a:spcBef>
                        <a:spcAft>
                          <a:spcPts val="95"/>
                        </a:spcAft>
                      </a:pPr>
                      <a:r>
                        <a:rPr lang="en-US" sz="1600" kern="100">
                          <a:solidFill>
                            <a:schemeClr val="tx1"/>
                          </a:solidFill>
                          <a:effectLst/>
                        </a:rPr>
                        <a:t>3.77% (6/159)</a:t>
                      </a:r>
                      <a:endParaRPr lang="en-US"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tcPr>
                </a:tc>
                <a:tc>
                  <a:txBody>
                    <a:bodyPr/>
                    <a:lstStyle/>
                    <a:p>
                      <a:pPr marL="0" marR="0" algn="ctr">
                        <a:lnSpc>
                          <a:spcPct val="107000"/>
                        </a:lnSpc>
                        <a:spcBef>
                          <a:spcPts val="95"/>
                        </a:spcBef>
                        <a:spcAft>
                          <a:spcPts val="95"/>
                        </a:spcAft>
                      </a:pPr>
                      <a:r>
                        <a:rPr lang="en-US" sz="1600" kern="100">
                          <a:solidFill>
                            <a:schemeClr val="tx1"/>
                          </a:solidFill>
                          <a:effectLst/>
                        </a:rPr>
                        <a:t>7</a:t>
                      </a:r>
                      <a:endParaRPr lang="en-US"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tcPr>
                </a:tc>
                <a:tc>
                  <a:txBody>
                    <a:bodyPr/>
                    <a:lstStyle/>
                    <a:p>
                      <a:pPr marL="0" marR="0" algn="ctr">
                        <a:lnSpc>
                          <a:spcPct val="107000"/>
                        </a:lnSpc>
                        <a:spcBef>
                          <a:spcPts val="95"/>
                        </a:spcBef>
                        <a:spcAft>
                          <a:spcPts val="95"/>
                        </a:spcAft>
                      </a:pPr>
                      <a:r>
                        <a:rPr lang="en-US" sz="1600" kern="100">
                          <a:solidFill>
                            <a:schemeClr val="tx1"/>
                          </a:solidFill>
                          <a:effectLst/>
                        </a:rPr>
                        <a:t>2.96% (4/135)</a:t>
                      </a:r>
                      <a:endParaRPr lang="en-US"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tcPr>
                </a:tc>
                <a:tc>
                  <a:txBody>
                    <a:bodyPr/>
                    <a:lstStyle/>
                    <a:p>
                      <a:pPr marL="0" marR="0" algn="ctr">
                        <a:lnSpc>
                          <a:spcPct val="107000"/>
                        </a:lnSpc>
                        <a:spcBef>
                          <a:spcPts val="95"/>
                        </a:spcBef>
                        <a:spcAft>
                          <a:spcPts val="95"/>
                        </a:spcAft>
                      </a:pPr>
                      <a:r>
                        <a:rPr lang="en-US" sz="1600" kern="100">
                          <a:solidFill>
                            <a:schemeClr val="tx1"/>
                          </a:solidFill>
                          <a:effectLst/>
                        </a:rPr>
                        <a:t>0.758</a:t>
                      </a:r>
                      <a:endParaRPr lang="en-US" sz="18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402351129"/>
                  </a:ext>
                </a:extLst>
              </a:tr>
              <a:tr h="333588">
                <a:tc>
                  <a:txBody>
                    <a:bodyPr/>
                    <a:lstStyle/>
                    <a:p>
                      <a:pPr marL="0" marR="0">
                        <a:lnSpc>
                          <a:spcPct val="107000"/>
                        </a:lnSpc>
                        <a:spcBef>
                          <a:spcPts val="95"/>
                        </a:spcBef>
                        <a:spcAft>
                          <a:spcPts val="95"/>
                        </a:spcAft>
                      </a:pPr>
                      <a:r>
                        <a:rPr lang="en-US" sz="1600" b="1" kern="100">
                          <a:solidFill>
                            <a:schemeClr val="tx1"/>
                          </a:solidFill>
                          <a:effectLst/>
                        </a:rPr>
                        <a:t>    IV Diuretics</a:t>
                      </a:r>
                      <a:endParaRPr lang="en-US" sz="18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R w="19050" cap="flat" cmpd="sng" algn="ctr">
                      <a:solidFill>
                        <a:schemeClr val="accent1"/>
                      </a:solidFill>
                      <a:prstDash val="solid"/>
                      <a:round/>
                      <a:headEnd type="none" w="med" len="med"/>
                      <a:tailEnd type="none" w="med" len="med"/>
                    </a:lnR>
                  </a:tcPr>
                </a:tc>
                <a:tc>
                  <a:txBody>
                    <a:bodyPr/>
                    <a:lstStyle/>
                    <a:p>
                      <a:pPr marL="0" marR="0" algn="ctr">
                        <a:lnSpc>
                          <a:spcPct val="107000"/>
                        </a:lnSpc>
                        <a:spcBef>
                          <a:spcPts val="95"/>
                        </a:spcBef>
                        <a:spcAft>
                          <a:spcPts val="95"/>
                        </a:spcAft>
                      </a:pPr>
                      <a:r>
                        <a:rPr lang="en-US" sz="1600" b="1" kern="100">
                          <a:solidFill>
                            <a:schemeClr val="tx1"/>
                          </a:solidFill>
                          <a:effectLst/>
                        </a:rPr>
                        <a:t>38</a:t>
                      </a:r>
                      <a:endParaRPr lang="en-US" sz="18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tcPr>
                </a:tc>
                <a:tc>
                  <a:txBody>
                    <a:bodyPr/>
                    <a:lstStyle/>
                    <a:p>
                      <a:pPr marL="0" marR="0" algn="ctr">
                        <a:lnSpc>
                          <a:spcPct val="107000"/>
                        </a:lnSpc>
                        <a:spcBef>
                          <a:spcPts val="95"/>
                        </a:spcBef>
                        <a:spcAft>
                          <a:spcPts val="95"/>
                        </a:spcAft>
                      </a:pPr>
                      <a:r>
                        <a:rPr lang="en-US" sz="1600" b="1" kern="100">
                          <a:solidFill>
                            <a:schemeClr val="tx1"/>
                          </a:solidFill>
                          <a:effectLst/>
                        </a:rPr>
                        <a:t>11.95% (19/159)</a:t>
                      </a:r>
                      <a:endParaRPr lang="en-US" sz="18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tcPr>
                </a:tc>
                <a:tc>
                  <a:txBody>
                    <a:bodyPr/>
                    <a:lstStyle/>
                    <a:p>
                      <a:pPr marL="0" marR="0" algn="ctr">
                        <a:lnSpc>
                          <a:spcPct val="107000"/>
                        </a:lnSpc>
                        <a:spcBef>
                          <a:spcPts val="95"/>
                        </a:spcBef>
                        <a:spcAft>
                          <a:spcPts val="95"/>
                        </a:spcAft>
                      </a:pPr>
                      <a:r>
                        <a:rPr lang="en-US" sz="1600" b="1" kern="100">
                          <a:solidFill>
                            <a:schemeClr val="tx1"/>
                          </a:solidFill>
                          <a:effectLst/>
                        </a:rPr>
                        <a:t>60</a:t>
                      </a:r>
                      <a:endParaRPr lang="en-US" sz="18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tcPr>
                </a:tc>
                <a:tc>
                  <a:txBody>
                    <a:bodyPr/>
                    <a:lstStyle/>
                    <a:p>
                      <a:pPr marL="0" marR="0" algn="ctr">
                        <a:lnSpc>
                          <a:spcPct val="107000"/>
                        </a:lnSpc>
                        <a:spcBef>
                          <a:spcPts val="95"/>
                        </a:spcBef>
                        <a:spcAft>
                          <a:spcPts val="95"/>
                        </a:spcAft>
                      </a:pPr>
                      <a:r>
                        <a:rPr lang="en-US" sz="1600" b="1" kern="100">
                          <a:solidFill>
                            <a:schemeClr val="tx1"/>
                          </a:solidFill>
                          <a:effectLst/>
                        </a:rPr>
                        <a:t>22.22% (30/135)</a:t>
                      </a:r>
                      <a:endParaRPr lang="en-US" sz="18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tcPr>
                </a:tc>
                <a:tc>
                  <a:txBody>
                    <a:bodyPr/>
                    <a:lstStyle/>
                    <a:p>
                      <a:pPr marL="0" marR="0" algn="ctr">
                        <a:lnSpc>
                          <a:spcPct val="107000"/>
                        </a:lnSpc>
                        <a:spcBef>
                          <a:spcPts val="95"/>
                        </a:spcBef>
                        <a:spcAft>
                          <a:spcPts val="95"/>
                        </a:spcAft>
                      </a:pPr>
                      <a:r>
                        <a:rPr lang="en-US" sz="1600" b="1" kern="100" dirty="0">
                          <a:solidFill>
                            <a:schemeClr val="tx1"/>
                          </a:solidFill>
                          <a:effectLst/>
                        </a:rPr>
                        <a:t>0.027</a:t>
                      </a:r>
                      <a:endParaRPr lang="en-US"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786099029"/>
                  </a:ext>
                </a:extLst>
              </a:tr>
            </a:tbl>
          </a:graphicData>
        </a:graphic>
      </p:graphicFrame>
      <p:sp>
        <p:nvSpPr>
          <p:cNvPr id="4" name="Text Placeholder 3">
            <a:extLst>
              <a:ext uri="{FF2B5EF4-FFF2-40B4-BE49-F238E27FC236}">
                <a16:creationId xmlns:a16="http://schemas.microsoft.com/office/drawing/2014/main" id="{2A22C3AB-9745-C915-52AF-B93D913764EF}"/>
              </a:ext>
            </a:extLst>
          </p:cNvPr>
          <p:cNvSpPr>
            <a:spLocks noGrp="1"/>
          </p:cNvSpPr>
          <p:nvPr>
            <p:ph type="body" idx="11"/>
          </p:nvPr>
        </p:nvSpPr>
        <p:spPr/>
        <p:txBody>
          <a:bodyPr>
            <a:normAutofit/>
          </a:bodyPr>
          <a:lstStyle/>
          <a:p>
            <a:r>
              <a:rPr lang="en-US" sz="1800"/>
              <a:t>Significant reduction in most impactful and costly HF events </a:t>
            </a:r>
            <a:r>
              <a:rPr lang="en-US" sz="1800" u="sng"/>
              <a:t>despite lower HF Medication use</a:t>
            </a:r>
          </a:p>
        </p:txBody>
      </p:sp>
      <p:sp>
        <p:nvSpPr>
          <p:cNvPr id="5" name="Slide Number Placeholder 4">
            <a:extLst>
              <a:ext uri="{FF2B5EF4-FFF2-40B4-BE49-F238E27FC236}">
                <a16:creationId xmlns:a16="http://schemas.microsoft.com/office/drawing/2014/main" id="{778932C2-57C5-5612-8782-5B88FDDD596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563B3-69AC-0C4C-A68E-7D70D3F29587}" type="slidenum">
              <a:rPr kumimoji="0" lang="en-US" sz="10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Footer Placeholder 5">
            <a:extLst>
              <a:ext uri="{FF2B5EF4-FFF2-40B4-BE49-F238E27FC236}">
                <a16:creationId xmlns:a16="http://schemas.microsoft.com/office/drawing/2014/main" id="{C5953CD0-C285-47D8-0CDB-46454A3E9C6D}"/>
              </a:ext>
            </a:extLst>
          </p:cNvPr>
          <p:cNvSpPr>
            <a:spLocks noGrp="1"/>
          </p:cNvSpPr>
          <p:nvPr>
            <p:ph type="ftr" sz="quarter" idx="3"/>
          </p:nvPr>
        </p:nvSpPr>
        <p:spPr>
          <a:xfrm>
            <a:off x="1247947" y="6416010"/>
            <a:ext cx="302597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100" normalizeH="0" baseline="0" noProof="0">
                <a:ln>
                  <a:noFill/>
                </a:ln>
                <a:solidFill>
                  <a:srgbClr val="FFFFFF"/>
                </a:solidFill>
                <a:effectLst/>
                <a:uLnTx/>
                <a:uFillTx/>
                <a:latin typeface="Corbel" panose="020B0503020204020204"/>
                <a:ea typeface="+mn-ea"/>
                <a:cs typeface="+mn-cs"/>
              </a:rPr>
              <a:t>REDUCE LAP-HF II 3Y RESPONDER DATA</a:t>
            </a:r>
          </a:p>
        </p:txBody>
      </p:sp>
      <p:graphicFrame>
        <p:nvGraphicFramePr>
          <p:cNvPr id="12" name="Table 11">
            <a:extLst>
              <a:ext uri="{FF2B5EF4-FFF2-40B4-BE49-F238E27FC236}">
                <a16:creationId xmlns:a16="http://schemas.microsoft.com/office/drawing/2014/main" id="{E58B3866-2587-529F-225E-617A2D0B5099}"/>
              </a:ext>
            </a:extLst>
          </p:cNvPr>
          <p:cNvGraphicFramePr>
            <a:graphicFrameLocks noGrp="1"/>
          </p:cNvGraphicFramePr>
          <p:nvPr/>
        </p:nvGraphicFramePr>
        <p:xfrm>
          <a:off x="805218" y="5830389"/>
          <a:ext cx="7588155" cy="217043"/>
        </p:xfrm>
        <a:graphic>
          <a:graphicData uri="http://schemas.openxmlformats.org/drawingml/2006/table">
            <a:tbl>
              <a:tblPr>
                <a:tableStyleId>{5C22544A-7EE6-4342-B048-85BDC9FD1C3A}</a:tableStyleId>
              </a:tblPr>
              <a:tblGrid>
                <a:gridCol w="7588155">
                  <a:extLst>
                    <a:ext uri="{9D8B030D-6E8A-4147-A177-3AD203B41FA5}">
                      <a16:colId xmlns:a16="http://schemas.microsoft.com/office/drawing/2014/main" val="2249321979"/>
                    </a:ext>
                  </a:extLst>
                </a:gridCol>
              </a:tblGrid>
              <a:tr h="0">
                <a:tc>
                  <a:txBody>
                    <a:bodyPr/>
                    <a:lstStyle/>
                    <a:p>
                      <a:pPr marL="0" marR="0">
                        <a:lnSpc>
                          <a:spcPct val="107000"/>
                        </a:lnSpc>
                        <a:spcBef>
                          <a:spcPts val="0"/>
                        </a:spcBef>
                        <a:spcAft>
                          <a:spcPts val="0"/>
                        </a:spcAft>
                      </a:pPr>
                      <a:r>
                        <a:rPr lang="en-US" sz="1400" kern="100" baseline="30000">
                          <a:effectLst/>
                        </a:rPr>
                        <a:t>1</a:t>
                      </a:r>
                      <a:r>
                        <a:rPr lang="en-US" sz="1400" kern="100">
                          <a:effectLst/>
                        </a:rPr>
                        <a:t>Outpatient urgent visit location includes: ER, acute care facility, outpatient clinic, MD office.</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954786094"/>
                  </a:ext>
                </a:extLst>
              </a:tr>
            </a:tbl>
          </a:graphicData>
        </a:graphic>
      </p:graphicFrame>
      <p:sp>
        <p:nvSpPr>
          <p:cNvPr id="3" name="TextBox 2">
            <a:extLst>
              <a:ext uri="{FF2B5EF4-FFF2-40B4-BE49-F238E27FC236}">
                <a16:creationId xmlns:a16="http://schemas.microsoft.com/office/drawing/2014/main" id="{6BFFAFFD-E6ED-E643-2A79-F430639027D3}"/>
              </a:ext>
            </a:extLst>
          </p:cNvPr>
          <p:cNvSpPr txBox="1"/>
          <p:nvPr/>
        </p:nvSpPr>
        <p:spPr>
          <a:xfrm>
            <a:off x="5627550" y="6082783"/>
            <a:ext cx="6327890"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rgbClr val="4F4F4F"/>
                </a:solidFill>
                <a:latin typeface="Corbel" panose="020B0503020204020204"/>
              </a:rPr>
              <a:t>Baim Clinical Research Institute, data on file.</a:t>
            </a:r>
          </a:p>
        </p:txBody>
      </p:sp>
      <p:graphicFrame>
        <p:nvGraphicFramePr>
          <p:cNvPr id="8" name="Table 7">
            <a:extLst>
              <a:ext uri="{FF2B5EF4-FFF2-40B4-BE49-F238E27FC236}">
                <a16:creationId xmlns:a16="http://schemas.microsoft.com/office/drawing/2014/main" id="{1B220F62-CE64-6121-0DAE-C393CF7D5893}"/>
              </a:ext>
            </a:extLst>
          </p:cNvPr>
          <p:cNvGraphicFramePr>
            <a:graphicFrameLocks noGrp="1"/>
          </p:cNvGraphicFramePr>
          <p:nvPr/>
        </p:nvGraphicFramePr>
        <p:xfrm>
          <a:off x="769007" y="4554434"/>
          <a:ext cx="9238697" cy="1064300"/>
        </p:xfrm>
        <a:graphic>
          <a:graphicData uri="http://schemas.openxmlformats.org/drawingml/2006/table">
            <a:tbl>
              <a:tblPr firstRow="1">
                <a:tableStyleId>{3B4B98B0-60AC-42C2-AFA5-B58CD77FA1E5}</a:tableStyleId>
              </a:tblPr>
              <a:tblGrid>
                <a:gridCol w="2906973">
                  <a:extLst>
                    <a:ext uri="{9D8B030D-6E8A-4147-A177-3AD203B41FA5}">
                      <a16:colId xmlns:a16="http://schemas.microsoft.com/office/drawing/2014/main" val="2644838433"/>
                    </a:ext>
                  </a:extLst>
                </a:gridCol>
                <a:gridCol w="1582931">
                  <a:extLst>
                    <a:ext uri="{9D8B030D-6E8A-4147-A177-3AD203B41FA5}">
                      <a16:colId xmlns:a16="http://schemas.microsoft.com/office/drawing/2014/main" val="2087791380"/>
                    </a:ext>
                  </a:extLst>
                </a:gridCol>
                <a:gridCol w="1582931">
                  <a:extLst>
                    <a:ext uri="{9D8B030D-6E8A-4147-A177-3AD203B41FA5}">
                      <a16:colId xmlns:a16="http://schemas.microsoft.com/office/drawing/2014/main" val="3368024657"/>
                    </a:ext>
                  </a:extLst>
                </a:gridCol>
                <a:gridCol w="1582931">
                  <a:extLst>
                    <a:ext uri="{9D8B030D-6E8A-4147-A177-3AD203B41FA5}">
                      <a16:colId xmlns:a16="http://schemas.microsoft.com/office/drawing/2014/main" val="4167491743"/>
                    </a:ext>
                  </a:extLst>
                </a:gridCol>
                <a:gridCol w="1582931">
                  <a:extLst>
                    <a:ext uri="{9D8B030D-6E8A-4147-A177-3AD203B41FA5}">
                      <a16:colId xmlns:a16="http://schemas.microsoft.com/office/drawing/2014/main" val="1928215714"/>
                    </a:ext>
                  </a:extLst>
                </a:gridCol>
              </a:tblGrid>
              <a:tr h="397124">
                <a:tc>
                  <a:txBody>
                    <a:bodyPr/>
                    <a:lstStyle/>
                    <a:p>
                      <a:pPr marL="0" marR="0" lvl="0" indent="120650">
                        <a:lnSpc>
                          <a:spcPct val="107000"/>
                        </a:lnSpc>
                        <a:spcBef>
                          <a:spcPts val="95"/>
                        </a:spcBef>
                        <a:spcAft>
                          <a:spcPts val="95"/>
                        </a:spcAft>
                      </a:pPr>
                      <a:r>
                        <a:rPr lang="en-US" sz="1600" b="1" kern="100">
                          <a:effectLst/>
                          <a:latin typeface="+mn-lt"/>
                          <a:ea typeface="Times New Roman" panose="02020603050405020304" pitchFamily="18" charset="0"/>
                          <a:cs typeface="Times New Roman" panose="02020603050405020304" pitchFamily="18" charset="0"/>
                        </a:rPr>
                        <a:t>Medications</a:t>
                      </a:r>
                    </a:p>
                  </a:txBody>
                  <a:tcPr marL="12065" marR="12065" marT="0" marB="0" anchor="ctr">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7000"/>
                        </a:lnSpc>
                        <a:spcBef>
                          <a:spcPts val="95"/>
                        </a:spcBef>
                        <a:spcAft>
                          <a:spcPts val="95"/>
                        </a:spcAft>
                      </a:pPr>
                      <a:r>
                        <a:rPr lang="en-US" sz="1600" b="1" kern="100">
                          <a:effectLst/>
                        </a:rPr>
                        <a:t>Baseline</a:t>
                      </a:r>
                      <a:endParaRPr lang="en-US" sz="1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7000"/>
                        </a:lnSpc>
                        <a:spcBef>
                          <a:spcPts val="95"/>
                        </a:spcBef>
                        <a:spcAft>
                          <a:spcPts val="95"/>
                        </a:spcAft>
                      </a:pPr>
                      <a:r>
                        <a:rPr lang="en-US" sz="1600" b="1" kern="100">
                          <a:effectLst/>
                        </a:rPr>
                        <a:t>36 Month</a:t>
                      </a:r>
                      <a:endParaRPr lang="en-US" sz="1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7000"/>
                        </a:lnSpc>
                        <a:spcBef>
                          <a:spcPts val="95"/>
                        </a:spcBef>
                        <a:spcAft>
                          <a:spcPts val="95"/>
                        </a:spcAft>
                      </a:pPr>
                      <a:r>
                        <a:rPr lang="en-US" sz="1600" b="1" kern="100">
                          <a:effectLst/>
                        </a:rPr>
                        <a:t>Baseline</a:t>
                      </a:r>
                      <a:endParaRPr lang="en-US" sz="1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7000"/>
                        </a:lnSpc>
                        <a:spcBef>
                          <a:spcPts val="95"/>
                        </a:spcBef>
                        <a:spcAft>
                          <a:spcPts val="95"/>
                        </a:spcAft>
                      </a:pPr>
                      <a:r>
                        <a:rPr lang="en-US" sz="1600" b="1" kern="100">
                          <a:effectLst/>
                        </a:rPr>
                        <a:t>36 Month</a:t>
                      </a:r>
                      <a:endParaRPr lang="en-US" sz="18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536261594"/>
                  </a:ext>
                </a:extLst>
              </a:tr>
              <a:tr h="333588">
                <a:tc>
                  <a:txBody>
                    <a:bodyPr/>
                    <a:lstStyle/>
                    <a:p>
                      <a:pPr marL="0" marR="0" lvl="0" indent="0" algn="l" defTabSz="914400" rtl="0" eaLnBrk="1" fontAlgn="auto" latinLnBrk="0" hangingPunct="1">
                        <a:lnSpc>
                          <a:spcPct val="107000"/>
                        </a:lnSpc>
                        <a:spcBef>
                          <a:spcPts val="95"/>
                        </a:spcBef>
                        <a:spcAft>
                          <a:spcPts val="95"/>
                        </a:spcAft>
                        <a:buClrTx/>
                        <a:buSzTx/>
                        <a:buFontTx/>
                        <a:buNone/>
                        <a:tabLst/>
                        <a:defRPr/>
                      </a:pPr>
                      <a:r>
                        <a:rPr lang="en-US" sz="1600" b="0" kern="100">
                          <a:solidFill>
                            <a:schemeClr val="tx1"/>
                          </a:solidFill>
                          <a:effectLst/>
                        </a:rPr>
                        <a:t>    </a:t>
                      </a:r>
                      <a:r>
                        <a:rPr lang="en-US" sz="1600" b="0" kern="100">
                          <a:effectLst/>
                        </a:rPr>
                        <a:t>Sacubitril/Valsartan</a:t>
                      </a:r>
                      <a:endParaRPr lang="en-US" sz="1600" b="0" kern="100">
                        <a:effectLst/>
                        <a:latin typeface="Times New Roman" panose="02020603050405020304" pitchFamily="18" charset="0"/>
                        <a:ea typeface="Times New Roman" panose="02020603050405020304" pitchFamily="18" charset="0"/>
                      </a:endParaRPr>
                    </a:p>
                  </a:txBody>
                  <a:tcPr marL="12065" marR="12065" marT="0" marB="0" anchor="ctr">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marL="0" marR="0" algn="ctr">
                        <a:lnSpc>
                          <a:spcPct val="115000"/>
                        </a:lnSpc>
                        <a:spcBef>
                          <a:spcPts val="95"/>
                        </a:spcBef>
                        <a:spcAft>
                          <a:spcPts val="95"/>
                        </a:spcAft>
                      </a:pPr>
                      <a:r>
                        <a:rPr lang="en-US" sz="1600" kern="100">
                          <a:effectLst/>
                        </a:rPr>
                        <a:t>0.0% (0/161)</a:t>
                      </a:r>
                      <a:endParaRPr lang="en-US" sz="1600" kern="100">
                        <a:effectLst/>
                        <a:latin typeface="Times New Roman" panose="02020603050405020304" pitchFamily="18" charset="0"/>
                        <a:ea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marL="0" marR="0" algn="ctr">
                        <a:lnSpc>
                          <a:spcPct val="115000"/>
                        </a:lnSpc>
                        <a:spcBef>
                          <a:spcPts val="95"/>
                        </a:spcBef>
                        <a:spcAft>
                          <a:spcPts val="95"/>
                        </a:spcAft>
                      </a:pPr>
                      <a:r>
                        <a:rPr lang="en-US" sz="1600" kern="100">
                          <a:effectLst/>
                        </a:rPr>
                        <a:t>2.7% (4/146)</a:t>
                      </a:r>
                      <a:endParaRPr lang="en-US" sz="1600" kern="100">
                        <a:effectLst/>
                        <a:latin typeface="Times New Roman" panose="02020603050405020304" pitchFamily="18" charset="0"/>
                        <a:ea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marL="0" marR="0" algn="ctr">
                        <a:lnSpc>
                          <a:spcPct val="115000"/>
                        </a:lnSpc>
                        <a:spcBef>
                          <a:spcPts val="95"/>
                        </a:spcBef>
                        <a:spcAft>
                          <a:spcPts val="95"/>
                        </a:spcAft>
                      </a:pPr>
                      <a:r>
                        <a:rPr lang="en-US" sz="1600" kern="100">
                          <a:effectLst/>
                        </a:rPr>
                        <a:t>0.0% (0/152)</a:t>
                      </a:r>
                      <a:endParaRPr lang="en-US" sz="1600" kern="100">
                        <a:effectLst/>
                        <a:latin typeface="Times New Roman" panose="02020603050405020304" pitchFamily="18" charset="0"/>
                        <a:ea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marL="0" marR="0" algn="ctr">
                        <a:lnSpc>
                          <a:spcPct val="115000"/>
                        </a:lnSpc>
                        <a:spcBef>
                          <a:spcPts val="95"/>
                        </a:spcBef>
                        <a:spcAft>
                          <a:spcPts val="95"/>
                        </a:spcAft>
                      </a:pPr>
                      <a:r>
                        <a:rPr lang="en-US" sz="1600" kern="100">
                          <a:effectLst/>
                        </a:rPr>
                        <a:t>2.7% (3/112)</a:t>
                      </a:r>
                      <a:endParaRPr lang="en-US" sz="1600" kern="100">
                        <a:effectLst/>
                        <a:latin typeface="Times New Roman" panose="02020603050405020304" pitchFamily="18" charset="0"/>
                        <a:ea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795022916"/>
                  </a:ext>
                </a:extLst>
              </a:tr>
              <a:tr h="333588">
                <a:tc>
                  <a:txBody>
                    <a:bodyPr/>
                    <a:lstStyle/>
                    <a:p>
                      <a:pPr marL="0" marR="0" lvl="0" indent="0" algn="l" defTabSz="914400" rtl="0" eaLnBrk="1" fontAlgn="auto" latinLnBrk="0" hangingPunct="1">
                        <a:lnSpc>
                          <a:spcPct val="107000"/>
                        </a:lnSpc>
                        <a:spcBef>
                          <a:spcPts val="95"/>
                        </a:spcBef>
                        <a:spcAft>
                          <a:spcPts val="95"/>
                        </a:spcAft>
                        <a:buClrTx/>
                        <a:buSzTx/>
                        <a:buFontTx/>
                        <a:buNone/>
                        <a:tabLst/>
                        <a:defRPr/>
                      </a:pPr>
                      <a:r>
                        <a:rPr lang="en-US" sz="1600" b="0" kern="100">
                          <a:solidFill>
                            <a:schemeClr val="tx1"/>
                          </a:solidFill>
                          <a:effectLst/>
                        </a:rPr>
                        <a:t>    </a:t>
                      </a:r>
                      <a:r>
                        <a:rPr lang="en-US" sz="1600" b="0" kern="100">
                          <a:effectLst/>
                        </a:rPr>
                        <a:t>SGLT2 inhibitors</a:t>
                      </a:r>
                      <a:endParaRPr lang="en-US" sz="1600" b="0" kern="100">
                        <a:effectLst/>
                        <a:latin typeface="Times New Roman" panose="02020603050405020304" pitchFamily="18" charset="0"/>
                        <a:ea typeface="Times New Roman" panose="02020603050405020304" pitchFamily="18" charset="0"/>
                      </a:endParaRPr>
                    </a:p>
                  </a:txBody>
                  <a:tcPr marL="12065" marR="12065" marT="0" marB="0" anchor="ctr">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95"/>
                        </a:spcBef>
                        <a:spcAft>
                          <a:spcPts val="95"/>
                        </a:spcAft>
                      </a:pPr>
                      <a:r>
                        <a:rPr lang="en-US" sz="1600" kern="100">
                          <a:effectLst/>
                        </a:rPr>
                        <a:t>2.5% (4/161)</a:t>
                      </a:r>
                      <a:endParaRPr lang="en-US" sz="1600" kern="100">
                        <a:effectLst/>
                        <a:latin typeface="Times New Roman" panose="02020603050405020304" pitchFamily="18" charset="0"/>
                        <a:ea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95"/>
                        </a:spcBef>
                        <a:spcAft>
                          <a:spcPts val="95"/>
                        </a:spcAft>
                      </a:pPr>
                      <a:r>
                        <a:rPr lang="en-US" sz="1600" b="1" kern="100">
                          <a:effectLst/>
                        </a:rPr>
                        <a:t>17.8%</a:t>
                      </a:r>
                      <a:r>
                        <a:rPr lang="en-US" sz="1600" kern="100">
                          <a:effectLst/>
                        </a:rPr>
                        <a:t> (26/146)</a:t>
                      </a:r>
                      <a:endParaRPr lang="en-US" sz="1600" kern="100">
                        <a:effectLst/>
                        <a:latin typeface="Times New Roman" panose="02020603050405020304" pitchFamily="18" charset="0"/>
                        <a:ea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95"/>
                        </a:spcBef>
                        <a:spcAft>
                          <a:spcPts val="95"/>
                        </a:spcAft>
                      </a:pPr>
                      <a:r>
                        <a:rPr lang="en-US" sz="1600" kern="100">
                          <a:effectLst/>
                        </a:rPr>
                        <a:t>4.6% (7/152)</a:t>
                      </a:r>
                      <a:endParaRPr lang="en-US" sz="1600" kern="100">
                        <a:effectLst/>
                        <a:latin typeface="Times New Roman" panose="02020603050405020304" pitchFamily="18" charset="0"/>
                        <a:ea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95"/>
                        </a:spcBef>
                        <a:spcAft>
                          <a:spcPts val="95"/>
                        </a:spcAft>
                      </a:pPr>
                      <a:r>
                        <a:rPr lang="en-US" sz="1600" b="1" kern="100">
                          <a:effectLst/>
                        </a:rPr>
                        <a:t>32.1%</a:t>
                      </a:r>
                      <a:r>
                        <a:rPr lang="en-US" sz="1600" kern="100">
                          <a:effectLst/>
                        </a:rPr>
                        <a:t> (36/112)</a:t>
                      </a:r>
                      <a:endParaRPr lang="en-US" sz="1600" kern="100">
                        <a:effectLst/>
                        <a:latin typeface="Times New Roman" panose="02020603050405020304" pitchFamily="18" charset="0"/>
                        <a:ea typeface="Times New Roman" panose="02020603050405020304" pitchFamily="18" charset="0"/>
                      </a:endParaRPr>
                    </a:p>
                  </a:txBody>
                  <a:tcPr marL="12065" marR="12065"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70267392"/>
                  </a:ext>
                </a:extLst>
              </a:tr>
            </a:tbl>
          </a:graphicData>
        </a:graphic>
      </p:graphicFrame>
      <p:sp>
        <p:nvSpPr>
          <p:cNvPr id="10" name="TextBox 9">
            <a:extLst>
              <a:ext uri="{FF2B5EF4-FFF2-40B4-BE49-F238E27FC236}">
                <a16:creationId xmlns:a16="http://schemas.microsoft.com/office/drawing/2014/main" id="{0D26DC4E-43BA-9B92-6168-EFEA9BF80067}"/>
              </a:ext>
            </a:extLst>
          </p:cNvPr>
          <p:cNvSpPr txBox="1"/>
          <p:nvPr/>
        </p:nvSpPr>
        <p:spPr>
          <a:xfrm>
            <a:off x="10058630" y="4514414"/>
            <a:ext cx="1896809" cy="1379101"/>
          </a:xfrm>
          <a:prstGeom prst="roundRect">
            <a:avLst/>
          </a:prstGeom>
        </p:spPr>
        <p:style>
          <a:lnRef idx="2">
            <a:schemeClr val="accent1"/>
          </a:lnRef>
          <a:fillRef idx="1">
            <a:schemeClr val="lt1"/>
          </a:fillRef>
          <a:effectRef idx="0">
            <a:schemeClr val="accent1"/>
          </a:effectRef>
          <a:fontRef idx="minor">
            <a:schemeClr val="dk1"/>
          </a:fontRef>
        </p:style>
        <p:txBody>
          <a:bodyPr wrap="square" lIns="45720" rIns="45720">
            <a:spAutoFit/>
          </a:bodyPr>
          <a:lstStyle/>
          <a:p>
            <a:pPr algn="ctr"/>
            <a:r>
              <a:rPr lang="en-US" sz="1500" b="1">
                <a:solidFill>
                  <a:schemeClr val="accent1">
                    <a:lumMod val="75000"/>
                  </a:schemeClr>
                </a:solidFill>
              </a:rPr>
              <a:t>Novel HF medication use in control group 80% higher than shunt group</a:t>
            </a:r>
          </a:p>
        </p:txBody>
      </p:sp>
      <p:pic>
        <p:nvPicPr>
          <p:cNvPr id="7" name="590F9A98-2262-4EF3-A2DC-8A8B20ED36E3">
            <a:extLst>
              <a:ext uri="{FF2B5EF4-FFF2-40B4-BE49-F238E27FC236}">
                <a16:creationId xmlns:a16="http://schemas.microsoft.com/office/drawing/2014/main" id="{28B6EEE7-944E-D7EF-91AD-C6C3C6FFD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8479" y="202231"/>
            <a:ext cx="1392382" cy="12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590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35F93-9967-53C0-FB1B-11DF073DFC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8FEF80-EA75-5E03-F908-23ECD0C35BE5}"/>
              </a:ext>
            </a:extLst>
          </p:cNvPr>
          <p:cNvSpPr>
            <a:spLocks noGrp="1"/>
          </p:cNvSpPr>
          <p:nvPr>
            <p:ph type="title"/>
          </p:nvPr>
        </p:nvSpPr>
        <p:spPr/>
        <p:txBody>
          <a:bodyPr/>
          <a:lstStyle/>
          <a:p>
            <a:r>
              <a:rPr lang="en-US"/>
              <a:t>QOL Through 3years in responder group</a:t>
            </a:r>
          </a:p>
        </p:txBody>
      </p:sp>
      <p:sp>
        <p:nvSpPr>
          <p:cNvPr id="4" name="Text Placeholder 3">
            <a:extLst>
              <a:ext uri="{FF2B5EF4-FFF2-40B4-BE49-F238E27FC236}">
                <a16:creationId xmlns:a16="http://schemas.microsoft.com/office/drawing/2014/main" id="{C15EA0F0-6B5C-47E1-4CD7-298FC5E589DE}"/>
              </a:ext>
            </a:extLst>
          </p:cNvPr>
          <p:cNvSpPr>
            <a:spLocks noGrp="1"/>
          </p:cNvSpPr>
          <p:nvPr>
            <p:ph type="body" idx="11"/>
          </p:nvPr>
        </p:nvSpPr>
        <p:spPr/>
        <p:txBody>
          <a:bodyPr>
            <a:normAutofit/>
          </a:bodyPr>
          <a:lstStyle/>
          <a:p>
            <a:r>
              <a:rPr lang="en-US" sz="1800"/>
              <a:t>Sustained long-term improvements in KCCQ-OSS and low </a:t>
            </a:r>
            <a:r>
              <a:rPr lang="en-US" sz="1800" err="1"/>
              <a:t>nnt</a:t>
            </a:r>
            <a:r>
              <a:rPr lang="en-US" sz="1800"/>
              <a:t> to achieve large </a:t>
            </a:r>
            <a:r>
              <a:rPr lang="en-US" sz="1800" err="1"/>
              <a:t>kccq</a:t>
            </a:r>
            <a:r>
              <a:rPr lang="en-US" sz="1800"/>
              <a:t> improvement</a:t>
            </a:r>
          </a:p>
        </p:txBody>
      </p:sp>
      <p:sp>
        <p:nvSpPr>
          <p:cNvPr id="6" name="Slide Number Placeholder 5">
            <a:extLst>
              <a:ext uri="{FF2B5EF4-FFF2-40B4-BE49-F238E27FC236}">
                <a16:creationId xmlns:a16="http://schemas.microsoft.com/office/drawing/2014/main" id="{12ADD445-2AD8-EE0E-458B-5B97C098EE3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563B3-69AC-0C4C-A68E-7D70D3F29587}" type="slidenum">
              <a:rPr kumimoji="0" lang="en-US" sz="10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32" name="Straight Connector 31">
            <a:extLst>
              <a:ext uri="{FF2B5EF4-FFF2-40B4-BE49-F238E27FC236}">
                <a16:creationId xmlns:a16="http://schemas.microsoft.com/office/drawing/2014/main" id="{4D70C82A-65A4-E9DC-4695-B052DBBA96E1}"/>
              </a:ext>
            </a:extLst>
          </p:cNvPr>
          <p:cNvCxnSpPr>
            <a:cxnSpLocks/>
          </p:cNvCxnSpPr>
          <p:nvPr/>
        </p:nvCxnSpPr>
        <p:spPr>
          <a:xfrm>
            <a:off x="6096000" y="1788130"/>
            <a:ext cx="0" cy="416436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 name="Chart 14">
            <a:extLst>
              <a:ext uri="{FF2B5EF4-FFF2-40B4-BE49-F238E27FC236}">
                <a16:creationId xmlns:a16="http://schemas.microsoft.com/office/drawing/2014/main" id="{B5BB539D-8843-8D82-8920-FA69C2B8BDE2}"/>
              </a:ext>
            </a:extLst>
          </p:cNvPr>
          <p:cNvGraphicFramePr/>
          <p:nvPr>
            <p:extLst>
              <p:ext uri="{D42A27DB-BD31-4B8C-83A1-F6EECF244321}">
                <p14:modId xmlns:p14="http://schemas.microsoft.com/office/powerpoint/2010/main" val="3139742564"/>
              </p:ext>
            </p:extLst>
          </p:nvPr>
        </p:nvGraphicFramePr>
        <p:xfrm>
          <a:off x="621891" y="1473303"/>
          <a:ext cx="5057105" cy="4343505"/>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A1F111BB-6F35-9C9E-1E78-6EE856757879}"/>
              </a:ext>
            </a:extLst>
          </p:cNvPr>
          <p:cNvSpPr txBox="1"/>
          <p:nvPr/>
        </p:nvSpPr>
        <p:spPr>
          <a:xfrm>
            <a:off x="3318965" y="2462479"/>
            <a:ext cx="62228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73B68"/>
                </a:solidFill>
                <a:effectLst/>
                <a:uLnTx/>
                <a:uFillTx/>
                <a:latin typeface="Corbel" panose="020B0503020204020204"/>
                <a:ea typeface="+mn-ea"/>
                <a:cs typeface="+mn-cs"/>
              </a:rPr>
              <a:t>p=0.06</a:t>
            </a:r>
          </a:p>
        </p:txBody>
      </p:sp>
      <p:sp>
        <p:nvSpPr>
          <p:cNvPr id="30" name="TextBox 29">
            <a:extLst>
              <a:ext uri="{FF2B5EF4-FFF2-40B4-BE49-F238E27FC236}">
                <a16:creationId xmlns:a16="http://schemas.microsoft.com/office/drawing/2014/main" id="{1024DCCF-5F99-F418-24D1-B7F49447C3DA}"/>
              </a:ext>
            </a:extLst>
          </p:cNvPr>
          <p:cNvSpPr txBox="1"/>
          <p:nvPr/>
        </p:nvSpPr>
        <p:spPr>
          <a:xfrm>
            <a:off x="2090108" y="2462479"/>
            <a:ext cx="6096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73B68"/>
                </a:solidFill>
                <a:effectLst/>
                <a:uLnTx/>
                <a:uFillTx/>
                <a:latin typeface="Corbel" panose="020B0503020204020204"/>
                <a:ea typeface="+mn-ea"/>
                <a:cs typeface="+mn-cs"/>
              </a:rPr>
              <a:t>p=0.03</a:t>
            </a:r>
          </a:p>
        </p:txBody>
      </p:sp>
      <p:cxnSp>
        <p:nvCxnSpPr>
          <p:cNvPr id="38" name="Straight Arrow Connector 37">
            <a:extLst>
              <a:ext uri="{FF2B5EF4-FFF2-40B4-BE49-F238E27FC236}">
                <a16:creationId xmlns:a16="http://schemas.microsoft.com/office/drawing/2014/main" id="{A697A5CC-194A-99CE-4938-E61DED62EAC6}"/>
              </a:ext>
            </a:extLst>
          </p:cNvPr>
          <p:cNvCxnSpPr>
            <a:cxnSpLocks/>
          </p:cNvCxnSpPr>
          <p:nvPr/>
        </p:nvCxnSpPr>
        <p:spPr>
          <a:xfrm>
            <a:off x="3502187" y="3168869"/>
            <a:ext cx="0" cy="500924"/>
          </a:xfrm>
          <a:prstGeom prst="straightConnector1">
            <a:avLst/>
          </a:prstGeom>
          <a:ln w="127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924DAF3-A807-816D-8266-F9230AD6D332}"/>
              </a:ext>
            </a:extLst>
          </p:cNvPr>
          <p:cNvCxnSpPr>
            <a:cxnSpLocks/>
          </p:cNvCxnSpPr>
          <p:nvPr/>
        </p:nvCxnSpPr>
        <p:spPr>
          <a:xfrm>
            <a:off x="2099414" y="3075433"/>
            <a:ext cx="0" cy="594360"/>
          </a:xfrm>
          <a:prstGeom prst="straightConnector1">
            <a:avLst/>
          </a:prstGeom>
          <a:ln w="127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63FB5C7-8BC1-11F4-B707-3D9EAD0215A7}"/>
              </a:ext>
            </a:extLst>
          </p:cNvPr>
          <p:cNvSpPr/>
          <p:nvPr/>
        </p:nvSpPr>
        <p:spPr>
          <a:xfrm>
            <a:off x="1541528" y="4756042"/>
            <a:ext cx="643093" cy="227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73B68"/>
                </a:solidFill>
                <a:effectLst/>
                <a:uLnTx/>
                <a:uFillTx/>
                <a:latin typeface="Corbel" panose="020B0503020204020204"/>
                <a:ea typeface="+mn-ea"/>
                <a:cs typeface="+mn-cs"/>
              </a:rPr>
              <a:t>N= 153</a:t>
            </a:r>
          </a:p>
        </p:txBody>
      </p:sp>
      <p:sp>
        <p:nvSpPr>
          <p:cNvPr id="8" name="Rectangle 7">
            <a:extLst>
              <a:ext uri="{FF2B5EF4-FFF2-40B4-BE49-F238E27FC236}">
                <a16:creationId xmlns:a16="http://schemas.microsoft.com/office/drawing/2014/main" id="{0146029D-0FB9-12AB-BC4B-C61C073A3AF0}"/>
              </a:ext>
            </a:extLst>
          </p:cNvPr>
          <p:cNvSpPr/>
          <p:nvPr/>
        </p:nvSpPr>
        <p:spPr>
          <a:xfrm>
            <a:off x="1980064" y="4758606"/>
            <a:ext cx="601617" cy="224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Corbel" panose="020B0503020204020204"/>
                <a:ea typeface="+mn-ea"/>
                <a:cs typeface="+mn-cs"/>
              </a:rPr>
              <a:t>N=141</a:t>
            </a:r>
          </a:p>
        </p:txBody>
      </p:sp>
      <p:sp>
        <p:nvSpPr>
          <p:cNvPr id="9" name="Rectangle 8">
            <a:extLst>
              <a:ext uri="{FF2B5EF4-FFF2-40B4-BE49-F238E27FC236}">
                <a16:creationId xmlns:a16="http://schemas.microsoft.com/office/drawing/2014/main" id="{C57E030C-7888-898C-CB4F-5F0465E2D955}"/>
              </a:ext>
            </a:extLst>
          </p:cNvPr>
          <p:cNvSpPr/>
          <p:nvPr/>
        </p:nvSpPr>
        <p:spPr>
          <a:xfrm>
            <a:off x="2911831" y="4758606"/>
            <a:ext cx="601617" cy="224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93B6B"/>
                </a:solidFill>
                <a:effectLst/>
                <a:uLnTx/>
                <a:uFillTx/>
                <a:latin typeface="Corbel" panose="020B0503020204020204"/>
                <a:ea typeface="+mn-ea"/>
                <a:cs typeface="+mn-cs"/>
              </a:rPr>
              <a:t>N=137</a:t>
            </a:r>
          </a:p>
        </p:txBody>
      </p:sp>
      <p:sp>
        <p:nvSpPr>
          <p:cNvPr id="10" name="Rectangle 9">
            <a:extLst>
              <a:ext uri="{FF2B5EF4-FFF2-40B4-BE49-F238E27FC236}">
                <a16:creationId xmlns:a16="http://schemas.microsoft.com/office/drawing/2014/main" id="{09DDA5F9-E341-8354-D603-E275F1020BDE}"/>
              </a:ext>
            </a:extLst>
          </p:cNvPr>
          <p:cNvSpPr/>
          <p:nvPr/>
        </p:nvSpPr>
        <p:spPr>
          <a:xfrm>
            <a:off x="3367091" y="4758606"/>
            <a:ext cx="620889" cy="224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Corbel" panose="020B0503020204020204"/>
                <a:ea typeface="+mn-ea"/>
                <a:cs typeface="+mn-cs"/>
              </a:rPr>
              <a:t>N= 143</a:t>
            </a:r>
          </a:p>
        </p:txBody>
      </p:sp>
      <p:sp>
        <p:nvSpPr>
          <p:cNvPr id="27" name="TextBox 26">
            <a:extLst>
              <a:ext uri="{FF2B5EF4-FFF2-40B4-BE49-F238E27FC236}">
                <a16:creationId xmlns:a16="http://schemas.microsoft.com/office/drawing/2014/main" id="{90AECCF3-6611-F9AE-BB63-68390307C5A8}"/>
              </a:ext>
            </a:extLst>
          </p:cNvPr>
          <p:cNvSpPr txBox="1"/>
          <p:nvPr/>
        </p:nvSpPr>
        <p:spPr>
          <a:xfrm>
            <a:off x="4786168" y="2462479"/>
            <a:ext cx="96801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73B68"/>
                </a:solidFill>
                <a:effectLst/>
                <a:uLnTx/>
                <a:uFillTx/>
                <a:latin typeface="Corbel" panose="020B0503020204020204"/>
                <a:ea typeface="+mn-ea"/>
                <a:cs typeface="+mn-cs"/>
              </a:rPr>
              <a:t>p=&lt;0.001</a:t>
            </a:r>
          </a:p>
        </p:txBody>
      </p:sp>
      <p:sp>
        <p:nvSpPr>
          <p:cNvPr id="28" name="TextBox 27">
            <a:extLst>
              <a:ext uri="{FF2B5EF4-FFF2-40B4-BE49-F238E27FC236}">
                <a16:creationId xmlns:a16="http://schemas.microsoft.com/office/drawing/2014/main" id="{84F74074-948D-ED86-B9D6-A9145C773812}"/>
              </a:ext>
            </a:extLst>
          </p:cNvPr>
          <p:cNvSpPr txBox="1"/>
          <p:nvPr/>
        </p:nvSpPr>
        <p:spPr>
          <a:xfrm>
            <a:off x="3442028" y="3181936"/>
            <a:ext cx="1001817" cy="310162"/>
          </a:xfrm>
          <a:prstGeom prst="rect">
            <a:avLst/>
          </a:prstGeom>
          <a:noFill/>
        </p:spPr>
        <p:txBody>
          <a:bodyPr wrap="square">
            <a:spAutoFit/>
          </a:bodyPr>
          <a:lstStyle/>
          <a:p>
            <a:pPr marL="0" marR="0" lvl="0" indent="0" algn="l" defTabSz="914400" rtl="0" eaLnBrk="1" fontAlgn="auto" latinLnBrk="0" hangingPunct="1">
              <a:lnSpc>
                <a:spcPct val="107000"/>
              </a:lnSpc>
              <a:spcBef>
                <a:spcPts val="95"/>
              </a:spcBef>
              <a:spcAft>
                <a:spcPts val="95"/>
              </a:spcAft>
              <a:buClrTx/>
              <a:buSzTx/>
              <a:buFontTx/>
              <a:buNone/>
              <a:tabLst/>
              <a:defRPr/>
            </a:pPr>
            <a:r>
              <a:rPr kumimoji="0" lang="en-US" sz="1400" b="0" i="0" u="none" strike="noStrike" kern="1200" cap="none" spc="0" normalizeH="0" baseline="0" noProof="0">
                <a:ln>
                  <a:noFill/>
                </a:ln>
                <a:solidFill>
                  <a:schemeClr val="accent3"/>
                </a:solidFill>
                <a:effectLst/>
                <a:uLnTx/>
                <a:uFillTx/>
                <a:latin typeface="Corbel" panose="020B0503020204020204"/>
                <a:ea typeface="+mn-ea"/>
                <a:cs typeface="+mn-cs"/>
              </a:rPr>
              <a:t>4.6 </a:t>
            </a:r>
            <a:r>
              <a:rPr kumimoji="0" lang="en-US" sz="1200" b="0" i="0" u="none" strike="noStrike" kern="1200" cap="none" spc="0" normalizeH="0" baseline="0" noProof="0">
                <a:ln>
                  <a:noFill/>
                </a:ln>
                <a:solidFill>
                  <a:schemeClr val="accent3"/>
                </a:solidFill>
                <a:effectLst/>
                <a:uLnTx/>
                <a:uFillTx/>
                <a:latin typeface="Corbel" panose="020B0503020204020204"/>
                <a:ea typeface="+mn-ea"/>
                <a:cs typeface="+mn-cs"/>
              </a:rPr>
              <a:t>points</a:t>
            </a:r>
            <a:endParaRPr kumimoji="0" lang="en-US" sz="1600" b="0" i="0" u="none" strike="noStrike" kern="1200" cap="none" spc="0" normalizeH="0" baseline="30000" noProof="0">
              <a:ln>
                <a:noFill/>
              </a:ln>
              <a:solidFill>
                <a:schemeClr val="accent3"/>
              </a:solidFill>
              <a:effectLst/>
              <a:uLnTx/>
              <a:uFillTx/>
              <a:latin typeface="Corbel" panose="020B0503020204020204"/>
              <a:ea typeface="+mn-ea"/>
              <a:cs typeface="+mn-cs"/>
            </a:endParaRPr>
          </a:p>
        </p:txBody>
      </p:sp>
      <p:sp>
        <p:nvSpPr>
          <p:cNvPr id="35" name="TextBox 34">
            <a:extLst>
              <a:ext uri="{FF2B5EF4-FFF2-40B4-BE49-F238E27FC236}">
                <a16:creationId xmlns:a16="http://schemas.microsoft.com/office/drawing/2014/main" id="{3FF79DB6-4652-792D-AB69-626CB151DEB5}"/>
              </a:ext>
            </a:extLst>
          </p:cNvPr>
          <p:cNvSpPr txBox="1"/>
          <p:nvPr/>
        </p:nvSpPr>
        <p:spPr>
          <a:xfrm>
            <a:off x="4904120" y="3168869"/>
            <a:ext cx="1001817" cy="310162"/>
          </a:xfrm>
          <a:prstGeom prst="rect">
            <a:avLst/>
          </a:prstGeom>
          <a:noFill/>
        </p:spPr>
        <p:txBody>
          <a:bodyPr wrap="square">
            <a:spAutoFit/>
          </a:bodyPr>
          <a:lstStyle/>
          <a:p>
            <a:pPr marL="0" marR="0" lvl="0" indent="0" algn="l" defTabSz="914400" rtl="0" eaLnBrk="1" fontAlgn="auto" latinLnBrk="0" hangingPunct="1">
              <a:lnSpc>
                <a:spcPct val="107000"/>
              </a:lnSpc>
              <a:spcBef>
                <a:spcPts val="95"/>
              </a:spcBef>
              <a:spcAft>
                <a:spcPts val="95"/>
              </a:spcAft>
              <a:buClrTx/>
              <a:buSzTx/>
              <a:buFontTx/>
              <a:buNone/>
              <a:tabLst/>
              <a:defRPr/>
            </a:pPr>
            <a:r>
              <a:rPr kumimoji="0" lang="en-US" sz="1400" b="0" i="0" u="none" strike="noStrike" kern="1200" cap="none" spc="0" normalizeH="0" baseline="0" noProof="0">
                <a:ln>
                  <a:noFill/>
                </a:ln>
                <a:solidFill>
                  <a:schemeClr val="accent3"/>
                </a:solidFill>
                <a:effectLst/>
                <a:uLnTx/>
                <a:uFillTx/>
                <a:latin typeface="Corbel" panose="020B0503020204020204"/>
                <a:ea typeface="+mn-ea"/>
                <a:cs typeface="+mn-cs"/>
              </a:rPr>
              <a:t>10.3 </a:t>
            </a:r>
            <a:r>
              <a:rPr kumimoji="0" lang="en-US" sz="1200" b="0" i="0" u="none" strike="noStrike" kern="1200" cap="none" spc="0" normalizeH="0" baseline="0" noProof="0">
                <a:ln>
                  <a:noFill/>
                </a:ln>
                <a:solidFill>
                  <a:schemeClr val="accent3"/>
                </a:solidFill>
                <a:effectLst/>
                <a:uLnTx/>
                <a:uFillTx/>
                <a:latin typeface="Corbel" panose="020B0503020204020204"/>
                <a:ea typeface="+mn-ea"/>
                <a:cs typeface="+mn-cs"/>
              </a:rPr>
              <a:t>points</a:t>
            </a:r>
            <a:endParaRPr kumimoji="0" lang="en-US" sz="1600" b="0" i="0" u="none" strike="noStrike" kern="1200" cap="none" spc="0" normalizeH="0" baseline="30000" noProof="0">
              <a:ln>
                <a:noFill/>
              </a:ln>
              <a:solidFill>
                <a:schemeClr val="accent3"/>
              </a:solidFill>
              <a:effectLst/>
              <a:uLnTx/>
              <a:uFillTx/>
              <a:latin typeface="Corbel" panose="020B0503020204020204"/>
              <a:ea typeface="+mn-ea"/>
              <a:cs typeface="+mn-cs"/>
            </a:endParaRPr>
          </a:p>
        </p:txBody>
      </p:sp>
      <p:cxnSp>
        <p:nvCxnSpPr>
          <p:cNvPr id="37" name="Straight Arrow Connector 36">
            <a:extLst>
              <a:ext uri="{FF2B5EF4-FFF2-40B4-BE49-F238E27FC236}">
                <a16:creationId xmlns:a16="http://schemas.microsoft.com/office/drawing/2014/main" id="{832D1963-C7AA-C416-605F-88CC847C1F7F}"/>
              </a:ext>
            </a:extLst>
          </p:cNvPr>
          <p:cNvCxnSpPr>
            <a:cxnSpLocks/>
          </p:cNvCxnSpPr>
          <p:nvPr/>
        </p:nvCxnSpPr>
        <p:spPr>
          <a:xfrm>
            <a:off x="4923526" y="2780277"/>
            <a:ext cx="0" cy="1188720"/>
          </a:xfrm>
          <a:prstGeom prst="straightConnector1">
            <a:avLst/>
          </a:prstGeom>
          <a:ln w="127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D1905719-70C9-A63C-EC83-DE004E729FC7}"/>
              </a:ext>
            </a:extLst>
          </p:cNvPr>
          <p:cNvSpPr/>
          <p:nvPr/>
        </p:nvSpPr>
        <p:spPr>
          <a:xfrm>
            <a:off x="4296623" y="4730716"/>
            <a:ext cx="601617" cy="224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93B6B"/>
                </a:solidFill>
                <a:effectLst/>
                <a:uLnTx/>
                <a:uFillTx/>
                <a:latin typeface="Corbel" panose="020B0503020204020204"/>
                <a:ea typeface="+mn-ea"/>
                <a:cs typeface="+mn-cs"/>
              </a:rPr>
              <a:t>N=122</a:t>
            </a:r>
          </a:p>
        </p:txBody>
      </p:sp>
      <p:sp>
        <p:nvSpPr>
          <p:cNvPr id="44" name="Rectangle 43">
            <a:extLst>
              <a:ext uri="{FF2B5EF4-FFF2-40B4-BE49-F238E27FC236}">
                <a16:creationId xmlns:a16="http://schemas.microsoft.com/office/drawing/2014/main" id="{66D1ABA0-E424-AB01-933F-9CF4D823818F}"/>
              </a:ext>
            </a:extLst>
          </p:cNvPr>
          <p:cNvSpPr/>
          <p:nvPr/>
        </p:nvSpPr>
        <p:spPr>
          <a:xfrm>
            <a:off x="4751883" y="4730716"/>
            <a:ext cx="620889" cy="224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Corbel" panose="020B0503020204020204"/>
                <a:ea typeface="+mn-ea"/>
                <a:cs typeface="+mn-cs"/>
              </a:rPr>
              <a:t>N= 90</a:t>
            </a:r>
          </a:p>
        </p:txBody>
      </p:sp>
      <p:sp>
        <p:nvSpPr>
          <p:cNvPr id="61" name="Footer Placeholder 60">
            <a:extLst>
              <a:ext uri="{FF2B5EF4-FFF2-40B4-BE49-F238E27FC236}">
                <a16:creationId xmlns:a16="http://schemas.microsoft.com/office/drawing/2014/main" id="{AED33E05-9871-1814-1378-AA4DC9F17B3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100" normalizeH="0" baseline="0" noProof="0">
                <a:ln>
                  <a:noFill/>
                </a:ln>
                <a:solidFill>
                  <a:srgbClr val="FFFFFF"/>
                </a:solidFill>
                <a:effectLst/>
                <a:uLnTx/>
                <a:uFillTx/>
                <a:latin typeface="Corbel" panose="020B0503020204020204"/>
                <a:ea typeface="+mn-ea"/>
                <a:cs typeface="+mn-cs"/>
              </a:rPr>
              <a:t>REDUCE LAP-HF II 3Y RESPONDER DATA</a:t>
            </a:r>
            <a:endParaRPr kumimoji="0" lang="en-US" sz="1000" b="0" i="0" u="none" strike="noStrike" kern="0" cap="none" spc="100" normalizeH="0" baseline="0" noProof="0">
              <a:ln>
                <a:noFill/>
              </a:ln>
              <a:solidFill>
                <a:srgbClr val="FFFFFF"/>
              </a:solidFill>
              <a:effectLst/>
              <a:uLnTx/>
              <a:uFillTx/>
              <a:latin typeface="Corbel" panose="020B0503020204020204"/>
              <a:ea typeface="+mn-ea"/>
              <a:cs typeface="+mn-cs"/>
            </a:endParaRPr>
          </a:p>
        </p:txBody>
      </p:sp>
      <p:sp>
        <p:nvSpPr>
          <p:cNvPr id="89" name="Rectangle: Rounded Corners 88">
            <a:extLst>
              <a:ext uri="{FF2B5EF4-FFF2-40B4-BE49-F238E27FC236}">
                <a16:creationId xmlns:a16="http://schemas.microsoft.com/office/drawing/2014/main" id="{7B517923-4D6F-6B1C-B2A6-BB3A0F1A682C}"/>
              </a:ext>
            </a:extLst>
          </p:cNvPr>
          <p:cNvSpPr/>
          <p:nvPr/>
        </p:nvSpPr>
        <p:spPr>
          <a:xfrm>
            <a:off x="2061786" y="3276667"/>
            <a:ext cx="820606" cy="19189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91440" rIns="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3"/>
                </a:solidFill>
                <a:effectLst/>
                <a:uLnTx/>
                <a:uFillTx/>
                <a:latin typeface="Corbel" panose="020B0503020204020204"/>
                <a:ea typeface="+mn-ea"/>
                <a:cs typeface="+mn-cs"/>
              </a:rPr>
              <a:t>5.5 </a:t>
            </a:r>
            <a:r>
              <a:rPr kumimoji="0" lang="en-US" sz="1200" b="0" i="0" u="none" strike="noStrike" kern="1200" cap="none" spc="0" normalizeH="0" baseline="0" noProof="0">
                <a:ln>
                  <a:noFill/>
                </a:ln>
                <a:solidFill>
                  <a:schemeClr val="accent3"/>
                </a:solidFill>
                <a:effectLst/>
                <a:uLnTx/>
                <a:uFillTx/>
                <a:latin typeface="Corbel" panose="020B0503020204020204"/>
                <a:ea typeface="+mn-ea"/>
                <a:cs typeface="+mn-cs"/>
              </a:rPr>
              <a:t>points</a:t>
            </a:r>
            <a:r>
              <a:rPr kumimoji="0" lang="en-US" sz="1400" b="0" i="0" u="none" strike="noStrike" kern="1200" cap="none" spc="0" normalizeH="0" baseline="0" noProof="0">
                <a:ln>
                  <a:noFill/>
                </a:ln>
                <a:solidFill>
                  <a:schemeClr val="accent3"/>
                </a:solidFill>
                <a:effectLst/>
                <a:uLnTx/>
                <a:uFillTx/>
                <a:latin typeface="Corbel" panose="020B0503020204020204"/>
                <a:ea typeface="+mn-ea"/>
                <a:cs typeface="+mn-cs"/>
              </a:rPr>
              <a:t> </a:t>
            </a:r>
          </a:p>
        </p:txBody>
      </p:sp>
      <p:sp>
        <p:nvSpPr>
          <p:cNvPr id="18" name="TextBox 17">
            <a:extLst>
              <a:ext uri="{FF2B5EF4-FFF2-40B4-BE49-F238E27FC236}">
                <a16:creationId xmlns:a16="http://schemas.microsoft.com/office/drawing/2014/main" id="{D26631CA-4584-333E-4C9C-016E93A15697}"/>
              </a:ext>
            </a:extLst>
          </p:cNvPr>
          <p:cNvSpPr txBox="1"/>
          <p:nvPr/>
        </p:nvSpPr>
        <p:spPr>
          <a:xfrm>
            <a:off x="394780" y="5829875"/>
            <a:ext cx="68823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4F4F4F"/>
                </a:solidFill>
                <a:latin typeface="Corbel" panose="020B0503020204020204"/>
              </a:rPr>
              <a:t>NOTE: 5-point change in KCCQ OSS is considered clinically meaningful</a:t>
            </a:r>
          </a:p>
          <a:p>
            <a:pPr>
              <a:defRPr/>
            </a:pPr>
            <a:r>
              <a:rPr lang="en-US" sz="1000" dirty="0">
                <a:solidFill>
                  <a:srgbClr val="4F4F4F"/>
                </a:solidFill>
                <a:latin typeface="Corbel" panose="020B0503020204020204"/>
              </a:rPr>
              <a:t>Baim Clinical Research Institute, data on file.</a:t>
            </a:r>
          </a:p>
        </p:txBody>
      </p:sp>
      <p:pic>
        <p:nvPicPr>
          <p:cNvPr id="5" name="590F9A98-2262-4EF3-A2DC-8A8B20ED36E3">
            <a:extLst>
              <a:ext uri="{FF2B5EF4-FFF2-40B4-BE49-F238E27FC236}">
                <a16:creationId xmlns:a16="http://schemas.microsoft.com/office/drawing/2014/main" id="{0655AB3A-FA4B-8659-B335-671A33E5EE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8479" y="202231"/>
            <a:ext cx="1392382" cy="12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Chart 2">
            <a:extLst>
              <a:ext uri="{FF2B5EF4-FFF2-40B4-BE49-F238E27FC236}">
                <a16:creationId xmlns:a16="http://schemas.microsoft.com/office/drawing/2014/main" id="{A3B7AE51-92E7-771F-3AAC-71A2C744C621}"/>
              </a:ext>
            </a:extLst>
          </p:cNvPr>
          <p:cNvGraphicFramePr/>
          <p:nvPr>
            <p:extLst>
              <p:ext uri="{D42A27DB-BD31-4B8C-83A1-F6EECF244321}">
                <p14:modId xmlns:p14="http://schemas.microsoft.com/office/powerpoint/2010/main" val="1283306985"/>
              </p:ext>
            </p:extLst>
          </p:nvPr>
        </p:nvGraphicFramePr>
        <p:xfrm>
          <a:off x="6468021" y="1407804"/>
          <a:ext cx="5029200" cy="4422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25100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E27BD-4D43-F2C7-266D-A7EF91AD3D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0F13FC-573F-7BC8-E744-22C7E8A552B6}"/>
              </a:ext>
            </a:extLst>
          </p:cNvPr>
          <p:cNvSpPr>
            <a:spLocks noGrp="1"/>
          </p:cNvSpPr>
          <p:nvPr>
            <p:ph type="title"/>
          </p:nvPr>
        </p:nvSpPr>
        <p:spPr/>
        <p:txBody>
          <a:bodyPr/>
          <a:lstStyle/>
          <a:p>
            <a:r>
              <a:rPr lang="en-US"/>
              <a:t>QOL improvement in perspective</a:t>
            </a:r>
          </a:p>
        </p:txBody>
      </p:sp>
      <p:graphicFrame>
        <p:nvGraphicFramePr>
          <p:cNvPr id="9" name="Content Placeholder 8">
            <a:extLst>
              <a:ext uri="{FF2B5EF4-FFF2-40B4-BE49-F238E27FC236}">
                <a16:creationId xmlns:a16="http://schemas.microsoft.com/office/drawing/2014/main" id="{43F82173-CFFF-3CED-A1E0-E2CD3A803034}"/>
              </a:ext>
            </a:extLst>
          </p:cNvPr>
          <p:cNvGraphicFramePr>
            <a:graphicFrameLocks noGrp="1"/>
          </p:cNvGraphicFramePr>
          <p:nvPr>
            <p:ph idx="1"/>
            <p:extLst>
              <p:ext uri="{D42A27DB-BD31-4B8C-83A1-F6EECF244321}">
                <p14:modId xmlns:p14="http://schemas.microsoft.com/office/powerpoint/2010/main" val="1159788723"/>
              </p:ext>
            </p:extLst>
          </p:nvPr>
        </p:nvGraphicFramePr>
        <p:xfrm>
          <a:off x="1513262" y="1380141"/>
          <a:ext cx="5740978" cy="45005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80620091-AD87-C15F-87EC-98F895238EF1}"/>
              </a:ext>
            </a:extLst>
          </p:cNvPr>
          <p:cNvSpPr>
            <a:spLocks noGrp="1"/>
          </p:cNvSpPr>
          <p:nvPr>
            <p:ph type="body" idx="11"/>
          </p:nvPr>
        </p:nvSpPr>
        <p:spPr>
          <a:xfrm>
            <a:off x="610136" y="875764"/>
            <a:ext cx="11016713" cy="362436"/>
          </a:xfrm>
        </p:spPr>
        <p:txBody>
          <a:bodyPr>
            <a:noAutofit/>
          </a:bodyPr>
          <a:lstStyle/>
          <a:p>
            <a:r>
              <a:rPr lang="en-US" sz="1800"/>
              <a:t>KCCQ improvement over placebo comparable TO the MOST INNOVATIVE THERAPIES in </a:t>
            </a:r>
            <a:r>
              <a:rPr lang="en-US" sz="1800" err="1"/>
              <a:t>HF</a:t>
            </a:r>
            <a:r>
              <a:rPr lang="en-US" sz="1800" cap="none" err="1"/>
              <a:t>p</a:t>
            </a:r>
            <a:r>
              <a:rPr lang="en-US" sz="1800" err="1"/>
              <a:t>EF</a:t>
            </a:r>
            <a:endParaRPr lang="en-US" sz="1800"/>
          </a:p>
        </p:txBody>
      </p:sp>
      <p:sp>
        <p:nvSpPr>
          <p:cNvPr id="5" name="Footer Placeholder 4">
            <a:extLst>
              <a:ext uri="{FF2B5EF4-FFF2-40B4-BE49-F238E27FC236}">
                <a16:creationId xmlns:a16="http://schemas.microsoft.com/office/drawing/2014/main" id="{5909ED52-4B35-879F-70ED-B370AF9F5608}"/>
              </a:ext>
            </a:extLst>
          </p:cNvPr>
          <p:cNvSpPr>
            <a:spLocks noGrp="1"/>
          </p:cNvSpPr>
          <p:nvPr>
            <p:ph type="ftr" sz="quarter" idx="3"/>
          </p:nvPr>
        </p:nvSpPr>
        <p:spPr/>
        <p:txBody>
          <a:bodyPr/>
          <a:lstStyle/>
          <a:p>
            <a:r>
              <a:rPr lang="es-ES"/>
              <a:t>REDUCE LAP-HF II 3Y RESPONDER DATA</a:t>
            </a:r>
            <a:endParaRPr lang="en-US"/>
          </a:p>
        </p:txBody>
      </p:sp>
      <p:sp>
        <p:nvSpPr>
          <p:cNvPr id="6" name="Slide Number Placeholder 5">
            <a:extLst>
              <a:ext uri="{FF2B5EF4-FFF2-40B4-BE49-F238E27FC236}">
                <a16:creationId xmlns:a16="http://schemas.microsoft.com/office/drawing/2014/main" id="{A6A95CC0-1B1E-54BC-548D-8C1130C9750E}"/>
              </a:ext>
            </a:extLst>
          </p:cNvPr>
          <p:cNvSpPr>
            <a:spLocks noGrp="1"/>
          </p:cNvSpPr>
          <p:nvPr>
            <p:ph type="sldNum" sz="quarter" idx="4"/>
          </p:nvPr>
        </p:nvSpPr>
        <p:spPr/>
        <p:txBody>
          <a:bodyPr/>
          <a:lstStyle/>
          <a:p>
            <a:fld id="{599563B3-69AC-0C4C-A68E-7D70D3F29587}" type="slidenum">
              <a:rPr lang="en-US" smtClean="0"/>
              <a:pPr/>
              <a:t>17</a:t>
            </a:fld>
            <a:endParaRPr lang="en-US"/>
          </a:p>
        </p:txBody>
      </p:sp>
      <p:sp>
        <p:nvSpPr>
          <p:cNvPr id="7" name="TextBox 6">
            <a:extLst>
              <a:ext uri="{FF2B5EF4-FFF2-40B4-BE49-F238E27FC236}">
                <a16:creationId xmlns:a16="http://schemas.microsoft.com/office/drawing/2014/main" id="{EE781751-12B2-1ECD-C82B-DDC1102ACE98}"/>
              </a:ext>
            </a:extLst>
          </p:cNvPr>
          <p:cNvSpPr txBox="1"/>
          <p:nvPr/>
        </p:nvSpPr>
        <p:spPr>
          <a:xfrm>
            <a:off x="7391401" y="2396865"/>
            <a:ext cx="3287337" cy="2485787"/>
          </a:xfrm>
          <a:prstGeom prst="roundRect">
            <a:avLst/>
          </a:prstGeom>
          <a:solidFill>
            <a:schemeClr val="tx1"/>
          </a:solidFill>
        </p:spPr>
        <p:txBody>
          <a:bodyPr wrap="square" rtlCol="0">
            <a:spAutoFit/>
          </a:bodyPr>
          <a:lstStyle/>
          <a:p>
            <a:pPr algn="ctr"/>
            <a:r>
              <a:rPr lang="en-US" sz="2000">
                <a:solidFill>
                  <a:schemeClr val="bg1"/>
                </a:solidFill>
              </a:rPr>
              <a:t>At 3Y, the KCCQ improvement enjoyed by </a:t>
            </a:r>
            <a:r>
              <a:rPr lang="en-US" sz="2000" err="1">
                <a:solidFill>
                  <a:schemeClr val="bg1"/>
                </a:solidFill>
              </a:rPr>
              <a:t>Corvia</a:t>
            </a:r>
            <a:r>
              <a:rPr lang="en-US" sz="2000">
                <a:solidFill>
                  <a:schemeClr val="bg1"/>
                </a:solidFill>
              </a:rPr>
              <a:t> patients is multiple times greater than some of the most popular pharmaceutical and device therapies for </a:t>
            </a:r>
            <a:r>
              <a:rPr lang="en-US" sz="2000" err="1">
                <a:solidFill>
                  <a:schemeClr val="bg1"/>
                </a:solidFill>
              </a:rPr>
              <a:t>HFpEF</a:t>
            </a:r>
            <a:r>
              <a:rPr lang="en-US" sz="2000">
                <a:solidFill>
                  <a:schemeClr val="bg1"/>
                </a:solidFill>
              </a:rPr>
              <a:t>.</a:t>
            </a:r>
          </a:p>
        </p:txBody>
      </p:sp>
      <p:pic>
        <p:nvPicPr>
          <p:cNvPr id="3" name="590F9A98-2262-4EF3-A2DC-8A8B20ED36E3">
            <a:extLst>
              <a:ext uri="{FF2B5EF4-FFF2-40B4-BE49-F238E27FC236}">
                <a16:creationId xmlns:a16="http://schemas.microsoft.com/office/drawing/2014/main" id="{F6491FF6-04AF-F95C-4496-732393D6F0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8479" y="202231"/>
            <a:ext cx="1392382" cy="12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a:extLst>
              <a:ext uri="{FF2B5EF4-FFF2-40B4-BE49-F238E27FC236}">
                <a16:creationId xmlns:a16="http://schemas.microsoft.com/office/drawing/2014/main" id="{911213F4-CCE4-9937-044C-31571C97E733}"/>
              </a:ext>
            </a:extLst>
          </p:cNvPr>
          <p:cNvGraphicFramePr>
            <a:graphicFrameLocks noGrp="1"/>
          </p:cNvGraphicFramePr>
          <p:nvPr>
            <p:extLst>
              <p:ext uri="{D42A27DB-BD31-4B8C-83A1-F6EECF244321}">
                <p14:modId xmlns:p14="http://schemas.microsoft.com/office/powerpoint/2010/main" val="3846008787"/>
              </p:ext>
            </p:extLst>
          </p:nvPr>
        </p:nvGraphicFramePr>
        <p:xfrm>
          <a:off x="578247" y="5814103"/>
          <a:ext cx="11142613" cy="530860"/>
        </p:xfrm>
        <a:graphic>
          <a:graphicData uri="http://schemas.openxmlformats.org/drawingml/2006/table">
            <a:tbl>
              <a:tblPr firstRow="1" firstCol="1" bandRow="1">
                <a:tableStyleId>{5C22544A-7EE6-4342-B048-85BDC9FD1C3A}</a:tableStyleId>
              </a:tblPr>
              <a:tblGrid>
                <a:gridCol w="11142613">
                  <a:extLst>
                    <a:ext uri="{9D8B030D-6E8A-4147-A177-3AD203B41FA5}">
                      <a16:colId xmlns:a16="http://schemas.microsoft.com/office/drawing/2014/main" val="845987339"/>
                    </a:ext>
                  </a:extLst>
                </a:gridCol>
              </a:tblGrid>
              <a:tr h="0">
                <a:tc>
                  <a:txBody>
                    <a:bodyPr/>
                    <a:lstStyle/>
                    <a:p>
                      <a:pPr marL="0" marR="0" algn="l" defTabSz="914400" rtl="0" eaLnBrk="1" latinLnBrk="0" hangingPunct="1"/>
                      <a:r>
                        <a:rPr lang="en-US" sz="1000" b="0" kern="1200" baseline="0" dirty="0">
                          <a:solidFill>
                            <a:srgbClr val="4F4F4F"/>
                          </a:solidFill>
                          <a:effectLst/>
                          <a:latin typeface="+mn-lt"/>
                          <a:ea typeface="+mn-ea"/>
                          <a:cs typeface="+mn-cs"/>
                        </a:rPr>
                        <a:t>*Not a head-to-head comparison; based on data from separate studies with different patient populations and other variables. Data presented for information purposes. </a:t>
                      </a:r>
                      <a:r>
                        <a:rPr lang="en-US" sz="1000" b="0" kern="1200" baseline="30000" dirty="0">
                          <a:solidFill>
                            <a:srgbClr val="4F4F4F"/>
                          </a:solidFill>
                          <a:effectLst/>
                          <a:latin typeface="+mn-lt"/>
                          <a:ea typeface="+mn-ea"/>
                          <a:cs typeface="+mn-cs"/>
                        </a:rPr>
                        <a:t>1</a:t>
                      </a:r>
                      <a:r>
                        <a:rPr lang="en-US" sz="1000" b="0" kern="1200" baseline="0" dirty="0">
                          <a:solidFill>
                            <a:srgbClr val="4F4F4F"/>
                          </a:solidFill>
                          <a:effectLst/>
                          <a:latin typeface="+mn-lt"/>
                          <a:ea typeface="+mn-ea"/>
                          <a:cs typeface="+mn-cs"/>
                        </a:rPr>
                        <a:t>Baim Clinical Research Institute, data on file. </a:t>
                      </a:r>
                      <a:r>
                        <a:rPr lang="en-US" sz="1000" b="0" kern="1200" baseline="30000" dirty="0">
                          <a:solidFill>
                            <a:srgbClr val="4F4F4F"/>
                          </a:solidFill>
                          <a:effectLst/>
                          <a:latin typeface="+mn-lt"/>
                          <a:ea typeface="+mn-ea"/>
                          <a:cs typeface="+mn-cs"/>
                        </a:rPr>
                        <a:t>2</a:t>
                      </a:r>
                      <a:r>
                        <a:rPr lang="en-US" sz="1000" b="0" kern="1200" baseline="0" dirty="0">
                          <a:solidFill>
                            <a:srgbClr val="4F4F4F"/>
                          </a:solidFill>
                          <a:effectLst/>
                          <a:latin typeface="+mn-lt"/>
                          <a:ea typeface="+mn-ea"/>
                          <a:cs typeface="+mn-cs"/>
                        </a:rPr>
                        <a:t>Butler, J., et al. (2022). </a:t>
                      </a:r>
                      <a:r>
                        <a:rPr lang="nl-NL" sz="1000" b="0" kern="1200" baseline="0" dirty="0">
                          <a:solidFill>
                            <a:srgbClr val="4F4F4F"/>
                          </a:solidFill>
                          <a:effectLst/>
                          <a:latin typeface="+mn-lt"/>
                          <a:ea typeface="+mn-ea"/>
                          <a:cs typeface="+mn-cs"/>
                        </a:rPr>
                        <a:t>Circulation, 145(3), 184–193.</a:t>
                      </a:r>
                      <a:r>
                        <a:rPr lang="en-US" sz="1000" b="0" kern="1200" baseline="0" dirty="0">
                          <a:solidFill>
                            <a:srgbClr val="4F4F4F"/>
                          </a:solidFill>
                          <a:effectLst/>
                          <a:latin typeface="+mn-lt"/>
                          <a:ea typeface="+mn-ea"/>
                          <a:cs typeface="+mn-cs"/>
                        </a:rPr>
                        <a:t> </a:t>
                      </a:r>
                      <a:r>
                        <a:rPr lang="en-US" sz="1000" b="0" kern="1200" baseline="30000" dirty="0">
                          <a:solidFill>
                            <a:srgbClr val="4F4F4F"/>
                          </a:solidFill>
                          <a:effectLst/>
                          <a:latin typeface="+mn-lt"/>
                          <a:ea typeface="+mn-ea"/>
                          <a:cs typeface="+mn-cs"/>
                        </a:rPr>
                        <a:t>3</a:t>
                      </a:r>
                      <a:r>
                        <a:rPr lang="en-US" sz="1000" b="0" kern="1200" baseline="0" dirty="0">
                          <a:solidFill>
                            <a:srgbClr val="4F4F4F"/>
                          </a:solidFill>
                          <a:effectLst/>
                          <a:latin typeface="+mn-lt"/>
                          <a:ea typeface="+mn-ea"/>
                          <a:cs typeface="+mn-cs"/>
                        </a:rPr>
                        <a:t>Kosiborod, M. N., et al. (2023). JACC, 81(5), 460–473. </a:t>
                      </a:r>
                      <a:r>
                        <a:rPr lang="en-US" sz="1000" b="0" kern="1200" baseline="30000" dirty="0">
                          <a:solidFill>
                            <a:srgbClr val="4F4F4F"/>
                          </a:solidFill>
                          <a:effectLst/>
                          <a:latin typeface="+mn-lt"/>
                          <a:ea typeface="+mn-ea"/>
                          <a:cs typeface="+mn-cs"/>
                        </a:rPr>
                        <a:t>4</a:t>
                      </a:r>
                      <a:r>
                        <a:rPr lang="en-US" sz="1000" b="0" kern="1200" baseline="0" dirty="0">
                          <a:solidFill>
                            <a:srgbClr val="4F4F4F"/>
                          </a:solidFill>
                          <a:effectLst/>
                          <a:latin typeface="+mn-lt"/>
                          <a:ea typeface="+mn-ea"/>
                          <a:cs typeface="+mn-cs"/>
                        </a:rPr>
                        <a:t>Stone, G. W., et al. (2018). NEJM, 379(24), 2307–2318. </a:t>
                      </a:r>
                      <a:r>
                        <a:rPr lang="en-US" sz="1000" b="0" kern="1200" baseline="30000" dirty="0">
                          <a:solidFill>
                            <a:srgbClr val="4F4F4F"/>
                          </a:solidFill>
                          <a:effectLst/>
                          <a:latin typeface="+mn-lt"/>
                          <a:ea typeface="+mn-ea"/>
                          <a:cs typeface="+mn-cs"/>
                        </a:rPr>
                        <a:t>5</a:t>
                      </a:r>
                      <a:r>
                        <a:rPr lang="en-US" sz="1000" b="0" kern="1200" baseline="0" dirty="0">
                          <a:solidFill>
                            <a:srgbClr val="4F4F4F"/>
                          </a:solidFill>
                          <a:effectLst/>
                          <a:latin typeface="+mn-lt"/>
                          <a:ea typeface="+mn-ea"/>
                          <a:cs typeface="+mn-cs"/>
                        </a:rPr>
                        <a:t>Shuvy, M., et al. (2023). ESC Heart Failure, 10(2), 1122–1132. </a:t>
                      </a:r>
                      <a:r>
                        <a:rPr lang="en-US" sz="1000" b="0" kern="1200" baseline="30000" dirty="0">
                          <a:solidFill>
                            <a:srgbClr val="4F4F4F"/>
                          </a:solidFill>
                          <a:effectLst/>
                          <a:latin typeface="+mn-lt"/>
                          <a:ea typeface="+mn-ea"/>
                          <a:cs typeface="+mn-cs"/>
                        </a:rPr>
                        <a:t>6</a:t>
                      </a:r>
                      <a:r>
                        <a:rPr lang="en-US" sz="1000" b="0" kern="1200" baseline="0" dirty="0">
                          <a:solidFill>
                            <a:srgbClr val="4F4F4F"/>
                          </a:solidFill>
                          <a:effectLst/>
                          <a:latin typeface="+mn-lt"/>
                          <a:ea typeface="+mn-ea"/>
                          <a:cs typeface="+mn-cs"/>
                        </a:rPr>
                        <a:t>Veazie, P. </a:t>
                      </a:r>
                      <a:r>
                        <a:rPr lang="en-US" sz="1000" b="0" kern="1200" baseline="0" dirty="0" err="1">
                          <a:solidFill>
                            <a:srgbClr val="4F4F4F"/>
                          </a:solidFill>
                          <a:effectLst/>
                          <a:latin typeface="+mn-lt"/>
                          <a:ea typeface="+mn-ea"/>
                          <a:cs typeface="+mn-cs"/>
                        </a:rPr>
                        <a:t>J.,et</a:t>
                      </a:r>
                      <a:r>
                        <a:rPr lang="en-US" sz="1000" b="0" kern="1200" baseline="0" dirty="0">
                          <a:solidFill>
                            <a:srgbClr val="4F4F4F"/>
                          </a:solidFill>
                          <a:effectLst/>
                          <a:latin typeface="+mn-lt"/>
                          <a:ea typeface="+mn-ea"/>
                          <a:cs typeface="+mn-cs"/>
                        </a:rPr>
                        <a:t> al. (2012). JACC, 60(19), 1940–1944. </a:t>
                      </a:r>
                    </a:p>
                  </a:txBody>
                  <a:tcPr marL="36830" marR="36830" marT="36830" marB="36830">
                    <a:noFill/>
                  </a:tcPr>
                </a:tc>
                <a:extLst>
                  <a:ext uri="{0D108BD9-81ED-4DB2-BD59-A6C34878D82A}">
                    <a16:rowId xmlns:a16="http://schemas.microsoft.com/office/drawing/2014/main" val="75979105"/>
                  </a:ext>
                </a:extLst>
              </a:tr>
            </a:tbl>
          </a:graphicData>
        </a:graphic>
      </p:graphicFrame>
    </p:spTree>
    <p:extLst>
      <p:ext uri="{BB962C8B-B14F-4D97-AF65-F5344CB8AC3E}">
        <p14:creationId xmlns:p14="http://schemas.microsoft.com/office/powerpoint/2010/main" val="3417074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98F7-99CB-38C7-523B-DC24D72C2B75}"/>
              </a:ext>
            </a:extLst>
          </p:cNvPr>
          <p:cNvSpPr>
            <a:spLocks noGrp="1"/>
          </p:cNvSpPr>
          <p:nvPr>
            <p:ph type="title"/>
          </p:nvPr>
        </p:nvSpPr>
        <p:spPr/>
        <p:txBody>
          <a:bodyPr/>
          <a:lstStyle/>
          <a:p>
            <a:r>
              <a:rPr lang="en-US"/>
              <a:t>HF Incidence Rate reduction in responder group</a:t>
            </a:r>
          </a:p>
        </p:txBody>
      </p:sp>
      <p:sp>
        <p:nvSpPr>
          <p:cNvPr id="4" name="Text Placeholder 3">
            <a:extLst>
              <a:ext uri="{FF2B5EF4-FFF2-40B4-BE49-F238E27FC236}">
                <a16:creationId xmlns:a16="http://schemas.microsoft.com/office/drawing/2014/main" id="{5D0C93B5-5C36-80DB-D52F-28C995D53C76}"/>
              </a:ext>
            </a:extLst>
          </p:cNvPr>
          <p:cNvSpPr>
            <a:spLocks noGrp="1"/>
          </p:cNvSpPr>
          <p:nvPr>
            <p:ph type="body" idx="11"/>
          </p:nvPr>
        </p:nvSpPr>
        <p:spPr/>
        <p:txBody>
          <a:bodyPr>
            <a:normAutofit lnSpcReduction="10000"/>
          </a:bodyPr>
          <a:lstStyle/>
          <a:p>
            <a:r>
              <a:rPr lang="en-US"/>
              <a:t>Sustained risk reduction over time</a:t>
            </a:r>
          </a:p>
        </p:txBody>
      </p:sp>
      <p:sp>
        <p:nvSpPr>
          <p:cNvPr id="5" name="Footer Placeholder 4">
            <a:extLst>
              <a:ext uri="{FF2B5EF4-FFF2-40B4-BE49-F238E27FC236}">
                <a16:creationId xmlns:a16="http://schemas.microsoft.com/office/drawing/2014/main" id="{FF0E3EFF-2727-569A-1D40-F829A71B328D}"/>
              </a:ext>
            </a:extLst>
          </p:cNvPr>
          <p:cNvSpPr>
            <a:spLocks noGrp="1"/>
          </p:cNvSpPr>
          <p:nvPr>
            <p:ph type="ftr" sz="quarter" idx="3"/>
          </p:nvPr>
        </p:nvSpPr>
        <p:spPr>
          <a:xfrm>
            <a:off x="1247947" y="6416010"/>
            <a:ext cx="355205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100" normalizeH="0" baseline="0" noProof="0">
                <a:ln>
                  <a:noFill/>
                </a:ln>
                <a:solidFill>
                  <a:srgbClr val="FFFFFF"/>
                </a:solidFill>
                <a:effectLst/>
                <a:uLnTx/>
                <a:uFillTx/>
                <a:latin typeface="Corbel" panose="020B0503020204020204"/>
                <a:ea typeface="+mn-ea"/>
                <a:cs typeface="+mn-cs"/>
              </a:rPr>
              <a:t>REDUCE LAP-HF II 3Y RESPONDER DATA</a:t>
            </a:r>
            <a:endParaRPr kumimoji="0" lang="en-US" sz="1000" b="0" i="0" u="none" strike="noStrike" kern="0" cap="none" spc="100" normalizeH="0" baseline="0" noProof="0">
              <a:ln>
                <a:noFill/>
              </a:ln>
              <a:solidFill>
                <a:srgbClr val="FFFFFF"/>
              </a:solidFill>
              <a:effectLst/>
              <a:uLnTx/>
              <a:uFillTx/>
              <a:latin typeface="Corbel" panose="020B0503020204020204"/>
              <a:ea typeface="+mn-ea"/>
              <a:cs typeface="+mn-cs"/>
            </a:endParaRPr>
          </a:p>
        </p:txBody>
      </p:sp>
      <p:sp>
        <p:nvSpPr>
          <p:cNvPr id="6" name="Slide Number Placeholder 5">
            <a:extLst>
              <a:ext uri="{FF2B5EF4-FFF2-40B4-BE49-F238E27FC236}">
                <a16:creationId xmlns:a16="http://schemas.microsoft.com/office/drawing/2014/main" id="{ACEFE71B-265F-B933-9A3A-F62E7D3B1E7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563B3-69AC-0C4C-A68E-7D70D3F29587}" type="slidenum">
              <a:rPr kumimoji="0" lang="en-US" sz="10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aphicFrame>
        <p:nvGraphicFramePr>
          <p:cNvPr id="9" name="Chart 8">
            <a:extLst>
              <a:ext uri="{FF2B5EF4-FFF2-40B4-BE49-F238E27FC236}">
                <a16:creationId xmlns:a16="http://schemas.microsoft.com/office/drawing/2014/main" id="{8504BFF9-3D58-9353-13EE-6FF72D115ADA}"/>
              </a:ext>
            </a:extLst>
          </p:cNvPr>
          <p:cNvGraphicFramePr/>
          <p:nvPr>
            <p:extLst>
              <p:ext uri="{D42A27DB-BD31-4B8C-83A1-F6EECF244321}">
                <p14:modId xmlns:p14="http://schemas.microsoft.com/office/powerpoint/2010/main" val="904465574"/>
              </p:ext>
            </p:extLst>
          </p:nvPr>
        </p:nvGraphicFramePr>
        <p:xfrm>
          <a:off x="1142403" y="1381276"/>
          <a:ext cx="3657600" cy="45777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826C0377-EDB0-E70E-ACA8-19A057CE5899}"/>
              </a:ext>
            </a:extLst>
          </p:cNvPr>
          <p:cNvGraphicFramePr/>
          <p:nvPr>
            <p:extLst>
              <p:ext uri="{D42A27DB-BD31-4B8C-83A1-F6EECF244321}">
                <p14:modId xmlns:p14="http://schemas.microsoft.com/office/powerpoint/2010/main" val="4004251135"/>
              </p:ext>
            </p:extLst>
          </p:nvPr>
        </p:nvGraphicFramePr>
        <p:xfrm>
          <a:off x="4821958" y="1381276"/>
          <a:ext cx="3657600" cy="457775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E5FDCDD3-D05B-9D24-B346-0C1A00FF8F23}"/>
              </a:ext>
            </a:extLst>
          </p:cNvPr>
          <p:cNvSpPr/>
          <p:nvPr/>
        </p:nvSpPr>
        <p:spPr>
          <a:xfrm>
            <a:off x="577251" y="2717126"/>
            <a:ext cx="565151" cy="2216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3B68"/>
                </a:solidFill>
                <a:effectLst/>
                <a:uLnTx/>
                <a:uFillTx/>
                <a:latin typeface="Corbel" panose="020B0503020204020204"/>
                <a:ea typeface="+mn-ea"/>
                <a:cs typeface="+mn-cs"/>
              </a:rPr>
              <a:t>% Reduction in HF Events</a:t>
            </a:r>
          </a:p>
        </p:txBody>
      </p:sp>
      <p:cxnSp>
        <p:nvCxnSpPr>
          <p:cNvPr id="14" name="Straight Arrow Connector 13">
            <a:extLst>
              <a:ext uri="{FF2B5EF4-FFF2-40B4-BE49-F238E27FC236}">
                <a16:creationId xmlns:a16="http://schemas.microsoft.com/office/drawing/2014/main" id="{8FC1FEF9-BBB6-4E1E-C489-4D22884DD96B}"/>
              </a:ext>
            </a:extLst>
          </p:cNvPr>
          <p:cNvCxnSpPr>
            <a:cxnSpLocks/>
          </p:cNvCxnSpPr>
          <p:nvPr/>
        </p:nvCxnSpPr>
        <p:spPr>
          <a:xfrm>
            <a:off x="1096444" y="2446264"/>
            <a:ext cx="0" cy="28401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a16="http://schemas.microsoft.com/office/drawing/2014/main" id="{3EEE7B03-9684-0493-C8FD-60E9DB612A9F}"/>
              </a:ext>
            </a:extLst>
          </p:cNvPr>
          <p:cNvGraphicFramePr/>
          <p:nvPr>
            <p:extLst>
              <p:ext uri="{D42A27DB-BD31-4B8C-83A1-F6EECF244321}">
                <p14:modId xmlns:p14="http://schemas.microsoft.com/office/powerpoint/2010/main" val="688435573"/>
              </p:ext>
            </p:extLst>
          </p:nvPr>
        </p:nvGraphicFramePr>
        <p:xfrm>
          <a:off x="8980227" y="1381276"/>
          <a:ext cx="2646621" cy="4577757"/>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2">
            <a:extLst>
              <a:ext uri="{FF2B5EF4-FFF2-40B4-BE49-F238E27FC236}">
                <a16:creationId xmlns:a16="http://schemas.microsoft.com/office/drawing/2014/main" id="{483017FA-0214-3577-40B5-37BABB26CD05}"/>
              </a:ext>
            </a:extLst>
          </p:cNvPr>
          <p:cNvSpPr/>
          <p:nvPr/>
        </p:nvSpPr>
        <p:spPr>
          <a:xfrm>
            <a:off x="9130358" y="1562766"/>
            <a:ext cx="2421466" cy="362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73B68"/>
                </a:solidFill>
                <a:effectLst/>
                <a:uLnTx/>
                <a:uFillTx/>
                <a:latin typeface="Corbel" panose="020B0503020204020204"/>
                <a:ea typeface="+mn-ea"/>
                <a:cs typeface="+mn-cs"/>
              </a:rPr>
              <a:t>Number Needed to Treat</a:t>
            </a:r>
          </a:p>
        </p:txBody>
      </p:sp>
      <p:sp>
        <p:nvSpPr>
          <p:cNvPr id="7" name="Rectangle 6">
            <a:extLst>
              <a:ext uri="{FF2B5EF4-FFF2-40B4-BE49-F238E27FC236}">
                <a16:creationId xmlns:a16="http://schemas.microsoft.com/office/drawing/2014/main" id="{898E5E58-2C35-B83E-1828-2CB7EBB71BFB}"/>
              </a:ext>
            </a:extLst>
          </p:cNvPr>
          <p:cNvSpPr/>
          <p:nvPr/>
        </p:nvSpPr>
        <p:spPr>
          <a:xfrm>
            <a:off x="5472758" y="1562766"/>
            <a:ext cx="2421466" cy="362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73B68"/>
                </a:solidFill>
                <a:effectLst/>
                <a:uLnTx/>
                <a:uFillTx/>
                <a:latin typeface="Corbel" panose="020B0503020204020204"/>
                <a:ea typeface="+mn-ea"/>
                <a:cs typeface="+mn-cs"/>
              </a:rPr>
              <a:t>Relative Risk Reduction</a:t>
            </a:r>
          </a:p>
        </p:txBody>
      </p:sp>
      <p:sp>
        <p:nvSpPr>
          <p:cNvPr id="8" name="Rectangle 7">
            <a:extLst>
              <a:ext uri="{FF2B5EF4-FFF2-40B4-BE49-F238E27FC236}">
                <a16:creationId xmlns:a16="http://schemas.microsoft.com/office/drawing/2014/main" id="{60B347A4-ED2D-3D3B-AB52-27F3B15D25F5}"/>
              </a:ext>
            </a:extLst>
          </p:cNvPr>
          <p:cNvSpPr/>
          <p:nvPr/>
        </p:nvSpPr>
        <p:spPr>
          <a:xfrm>
            <a:off x="1815158" y="1562766"/>
            <a:ext cx="2421466" cy="362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73B68"/>
                </a:solidFill>
                <a:effectLst/>
                <a:uLnTx/>
                <a:uFillTx/>
                <a:latin typeface="Corbel" panose="020B0503020204020204"/>
                <a:ea typeface="+mn-ea"/>
                <a:cs typeface="+mn-cs"/>
              </a:rPr>
              <a:t>Absolute Risk Reduction</a:t>
            </a:r>
          </a:p>
        </p:txBody>
      </p:sp>
      <p:sp>
        <p:nvSpPr>
          <p:cNvPr id="11" name="TextBox 10">
            <a:extLst>
              <a:ext uri="{FF2B5EF4-FFF2-40B4-BE49-F238E27FC236}">
                <a16:creationId xmlns:a16="http://schemas.microsoft.com/office/drawing/2014/main" id="{F1F11A17-9B0A-A2F7-C086-BB606F82B7E6}"/>
              </a:ext>
            </a:extLst>
          </p:cNvPr>
          <p:cNvSpPr txBox="1"/>
          <p:nvPr/>
        </p:nvSpPr>
        <p:spPr>
          <a:xfrm>
            <a:off x="180897" y="6022402"/>
            <a:ext cx="11458632"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srgbClr val="4F4F4F"/>
                </a:solidFill>
                <a:effectLst/>
                <a:uLnTx/>
                <a:uFillTx/>
                <a:latin typeface="Corbel" panose="020B0503020204020204" pitchFamily="34" charset="0"/>
                <a:ea typeface="+mn-ea"/>
                <a:cs typeface="+mn-cs"/>
              </a:rPr>
              <a:t>Baim</a:t>
            </a:r>
            <a:r>
              <a:rPr kumimoji="0" lang="en-US" sz="1000" b="0" i="0" u="none" strike="noStrike" kern="1200" cap="none" spc="0" normalizeH="0" baseline="0" noProof="0">
                <a:ln>
                  <a:noFill/>
                </a:ln>
                <a:solidFill>
                  <a:srgbClr val="4F4F4F"/>
                </a:solidFill>
                <a:effectLst/>
                <a:uLnTx/>
                <a:uFillTx/>
                <a:latin typeface="Corbel" panose="020B0503020204020204" pitchFamily="34" charset="0"/>
                <a:ea typeface="+mn-ea"/>
                <a:cs typeface="+mn-cs"/>
              </a:rPr>
              <a:t> Clinical Research Institute, data on file.</a:t>
            </a:r>
          </a:p>
        </p:txBody>
      </p:sp>
    </p:spTree>
    <p:extLst>
      <p:ext uri="{BB962C8B-B14F-4D97-AF65-F5344CB8AC3E}">
        <p14:creationId xmlns:p14="http://schemas.microsoft.com/office/powerpoint/2010/main" val="3086212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0118-B827-C1F1-3A89-2DD2BC464C2D}"/>
              </a:ext>
            </a:extLst>
          </p:cNvPr>
          <p:cNvSpPr>
            <a:spLocks noGrp="1"/>
          </p:cNvSpPr>
          <p:nvPr>
            <p:ph type="title"/>
          </p:nvPr>
        </p:nvSpPr>
        <p:spPr/>
        <p:txBody>
          <a:bodyPr/>
          <a:lstStyle/>
          <a:p>
            <a:r>
              <a:rPr lang="en-US"/>
              <a:t>REDUCE LAP-HF II</a:t>
            </a:r>
          </a:p>
        </p:txBody>
      </p:sp>
      <p:sp>
        <p:nvSpPr>
          <p:cNvPr id="4" name="Text Placeholder 3">
            <a:extLst>
              <a:ext uri="{FF2B5EF4-FFF2-40B4-BE49-F238E27FC236}">
                <a16:creationId xmlns:a16="http://schemas.microsoft.com/office/drawing/2014/main" id="{58F980DA-FE5F-ED0F-C1B0-F30DE2FA9CD0}"/>
              </a:ext>
            </a:extLst>
          </p:cNvPr>
          <p:cNvSpPr>
            <a:spLocks noGrp="1"/>
          </p:cNvSpPr>
          <p:nvPr>
            <p:ph type="body" idx="11"/>
          </p:nvPr>
        </p:nvSpPr>
        <p:spPr>
          <a:xfrm>
            <a:off x="610137" y="824314"/>
            <a:ext cx="11016713" cy="362436"/>
          </a:xfrm>
        </p:spPr>
        <p:txBody>
          <a:bodyPr>
            <a:normAutofit/>
          </a:bodyPr>
          <a:lstStyle/>
          <a:p>
            <a:endParaRPr lang="en-US" sz="1600"/>
          </a:p>
        </p:txBody>
      </p:sp>
      <p:sp>
        <p:nvSpPr>
          <p:cNvPr id="5" name="Footer Placeholder 4">
            <a:extLst>
              <a:ext uri="{FF2B5EF4-FFF2-40B4-BE49-F238E27FC236}">
                <a16:creationId xmlns:a16="http://schemas.microsoft.com/office/drawing/2014/main" id="{C9354437-0AF8-3BB7-085A-F0BE2F26F63E}"/>
              </a:ext>
            </a:extLst>
          </p:cNvPr>
          <p:cNvSpPr>
            <a:spLocks noGrp="1"/>
          </p:cNvSpPr>
          <p:nvPr>
            <p:ph type="ftr" sz="quarter" idx="3"/>
          </p:nvPr>
        </p:nvSpPr>
        <p:spPr/>
        <p:txBody>
          <a:bodyPr/>
          <a:lstStyle/>
          <a:p>
            <a:r>
              <a:rPr lang="es-ES"/>
              <a:t>REDUCE LAP-HF II 3Y RESPONDER DATA</a:t>
            </a:r>
            <a:endParaRPr lang="en-US"/>
          </a:p>
        </p:txBody>
      </p:sp>
      <p:sp>
        <p:nvSpPr>
          <p:cNvPr id="6" name="Slide Number Placeholder 5">
            <a:extLst>
              <a:ext uri="{FF2B5EF4-FFF2-40B4-BE49-F238E27FC236}">
                <a16:creationId xmlns:a16="http://schemas.microsoft.com/office/drawing/2014/main" id="{E143DFCC-C44F-1A50-F09D-912EC2D448A9}"/>
              </a:ext>
            </a:extLst>
          </p:cNvPr>
          <p:cNvSpPr>
            <a:spLocks noGrp="1"/>
          </p:cNvSpPr>
          <p:nvPr>
            <p:ph type="sldNum" sz="quarter" idx="4"/>
          </p:nvPr>
        </p:nvSpPr>
        <p:spPr/>
        <p:txBody>
          <a:bodyPr/>
          <a:lstStyle/>
          <a:p>
            <a:fld id="{599563B3-69AC-0C4C-A68E-7D70D3F29587}" type="slidenum">
              <a:rPr lang="en-US" smtClean="0"/>
              <a:pPr/>
              <a:t>2</a:t>
            </a:fld>
            <a:endParaRPr lang="en-US"/>
          </a:p>
        </p:txBody>
      </p:sp>
      <p:sp>
        <p:nvSpPr>
          <p:cNvPr id="13" name="TextBox 12">
            <a:extLst>
              <a:ext uri="{FF2B5EF4-FFF2-40B4-BE49-F238E27FC236}">
                <a16:creationId xmlns:a16="http://schemas.microsoft.com/office/drawing/2014/main" id="{B4725A21-3D48-8A8A-157F-94C5EC70E981}"/>
              </a:ext>
            </a:extLst>
          </p:cNvPr>
          <p:cNvSpPr txBox="1"/>
          <p:nvPr/>
        </p:nvSpPr>
        <p:spPr>
          <a:xfrm>
            <a:off x="518377" y="1509804"/>
            <a:ext cx="6574836" cy="3908762"/>
          </a:xfrm>
          <a:prstGeom prst="rect">
            <a:avLst/>
          </a:prstGeom>
          <a:noFill/>
        </p:spPr>
        <p:txBody>
          <a:bodyPr wrap="square" lIns="91440" tIns="45720" rIns="91440" bIns="45720" anchor="t">
            <a:spAutoFit/>
          </a:bodyPr>
          <a:lstStyle/>
          <a:p>
            <a:r>
              <a:rPr lang="en-US" sz="2000" b="1">
                <a:solidFill>
                  <a:schemeClr val="accent1"/>
                </a:solidFill>
              </a:rPr>
              <a:t>STUDY SUMMARY</a:t>
            </a:r>
            <a:endParaRPr lang="en-US"/>
          </a:p>
          <a:p>
            <a:pPr algn="l"/>
            <a:endParaRPr lang="en-US" sz="1000" b="0" i="0" u="none" strike="noStrike" baseline="0">
              <a:latin typeface="SweetSansPro-Regular" panose="02000000000000000000" pitchFamily="50" charset="0"/>
            </a:endParaRPr>
          </a:p>
          <a:p>
            <a:pPr marL="285750" indent="-285750" algn="l">
              <a:buFont typeface="Arial"/>
              <a:buChar char="•"/>
            </a:pPr>
            <a:r>
              <a:rPr lang="en-US" b="0" i="0" u="none" strike="noStrike" baseline="0">
                <a:latin typeface="+mj-lt"/>
              </a:rPr>
              <a:t>First randomized pivotal trial for atrial shunting in HF</a:t>
            </a:r>
          </a:p>
          <a:p>
            <a:pPr marL="171450" indent="-171450" algn="l">
              <a:buFont typeface="Arial"/>
              <a:buChar char="•"/>
            </a:pPr>
            <a:endParaRPr lang="en-US">
              <a:latin typeface="+mj-lt"/>
            </a:endParaRPr>
          </a:p>
          <a:p>
            <a:pPr marL="171450" indent="-171450" algn="l">
              <a:buFont typeface="Arial"/>
              <a:buChar char="•"/>
            </a:pPr>
            <a:endParaRPr lang="en-US">
              <a:latin typeface="+mj-lt"/>
            </a:endParaRPr>
          </a:p>
          <a:p>
            <a:pPr marL="285750" indent="-285750">
              <a:buFont typeface="Arial"/>
              <a:buChar char="•"/>
            </a:pPr>
            <a:r>
              <a:rPr lang="en-US" b="0" i="0" u="none" strike="noStrike" baseline="0">
                <a:latin typeface="+mj-lt"/>
              </a:rPr>
              <a:t>Defined the baseline characteristics of the optimal patient population for atrial shunt therapy </a:t>
            </a:r>
            <a:r>
              <a:rPr lang="en-US">
                <a:latin typeface="+mj-lt"/>
              </a:rPr>
              <a:t>in patients with EF </a:t>
            </a:r>
            <a:r>
              <a:rPr lang="en-US" sz="2000">
                <a:latin typeface="+mj-lt"/>
              </a:rPr>
              <a:t>≥</a:t>
            </a:r>
            <a:r>
              <a:rPr lang="en-US">
                <a:latin typeface="+mj-lt"/>
              </a:rPr>
              <a:t>40% </a:t>
            </a:r>
            <a:r>
              <a:rPr lang="en-US" b="0" i="0" u="none" strike="noStrike" baseline="0">
                <a:latin typeface="+mj-lt"/>
              </a:rPr>
              <a:t>(Responder Group</a:t>
            </a:r>
            <a:r>
              <a:rPr lang="en-US">
                <a:latin typeface="+mj-lt"/>
              </a:rPr>
              <a:t>)</a:t>
            </a:r>
            <a:endParaRPr lang="en-US" b="0" i="0" u="none" strike="noStrike" baseline="0">
              <a:latin typeface="+mj-lt"/>
            </a:endParaRPr>
          </a:p>
          <a:p>
            <a:pPr marL="171450" indent="-171450" algn="l">
              <a:buFont typeface="Arial"/>
              <a:buChar char="•"/>
            </a:pPr>
            <a:endParaRPr lang="en-US" b="0" i="0" u="none" strike="noStrike" baseline="0">
              <a:latin typeface="+mj-lt"/>
            </a:endParaRPr>
          </a:p>
          <a:p>
            <a:pPr algn="l"/>
            <a:endParaRPr lang="en-US" b="0" i="0" u="none" strike="noStrike" baseline="0">
              <a:latin typeface="+mj-lt"/>
            </a:endParaRPr>
          </a:p>
          <a:p>
            <a:pPr marL="285750" indent="-285750" algn="l">
              <a:buFont typeface="Arial"/>
              <a:buChar char="•"/>
            </a:pPr>
            <a:r>
              <a:rPr lang="en-US" b="0" i="0" u="none" strike="noStrike" baseline="0">
                <a:latin typeface="+mj-lt"/>
              </a:rPr>
              <a:t>Demonstrated the </a:t>
            </a:r>
            <a:r>
              <a:rPr lang="en-US" b="0" i="0" u="none" strike="noStrike" baseline="0" err="1">
                <a:latin typeface="+mj-lt"/>
              </a:rPr>
              <a:t>Corvia</a:t>
            </a:r>
            <a:r>
              <a:rPr lang="en-US">
                <a:latin typeface="+mj-lt"/>
              </a:rPr>
              <a:t> </a:t>
            </a:r>
            <a:r>
              <a:rPr lang="en-US" b="0" i="0" u="none" strike="noStrike" baseline="0">
                <a:latin typeface="+mj-lt"/>
              </a:rPr>
              <a:t>Atrial Shunt was safe &amp; effective in the responder</a:t>
            </a:r>
            <a:r>
              <a:rPr lang="en-US">
                <a:latin typeface="+mj-lt"/>
              </a:rPr>
              <a:t> cohort at one year and continued through 3-years (l</a:t>
            </a:r>
            <a:r>
              <a:rPr lang="en-US" sz="1800"/>
              <a:t>ongest published follow-up)</a:t>
            </a:r>
            <a:endParaRPr lang="en-US">
              <a:latin typeface="+mj-lt"/>
            </a:endParaRPr>
          </a:p>
          <a:p>
            <a:pPr marL="285750" indent="-285750" algn="l">
              <a:buFont typeface="Arial"/>
              <a:buChar char="•"/>
            </a:pPr>
            <a:endParaRPr lang="en-US">
              <a:latin typeface="+mj-lt"/>
            </a:endParaRPr>
          </a:p>
        </p:txBody>
      </p:sp>
      <p:pic>
        <p:nvPicPr>
          <p:cNvPr id="7" name="590F9A98-2262-4EF3-A2DC-8A8B20ED36E3">
            <a:extLst>
              <a:ext uri="{FF2B5EF4-FFF2-40B4-BE49-F238E27FC236}">
                <a16:creationId xmlns:a16="http://schemas.microsoft.com/office/drawing/2014/main" id="{202F4FFC-9104-3597-730C-2240EA6D5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8479" y="202231"/>
            <a:ext cx="1392382" cy="12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49">
            <a:extLst>
              <a:ext uri="{FF2B5EF4-FFF2-40B4-BE49-F238E27FC236}">
                <a16:creationId xmlns:a16="http://schemas.microsoft.com/office/drawing/2014/main" id="{7DF9EBA9-9EA5-881D-061E-D26A3A157BE1}"/>
              </a:ext>
            </a:extLst>
          </p:cNvPr>
          <p:cNvSpPr txBox="1"/>
          <p:nvPr/>
        </p:nvSpPr>
        <p:spPr>
          <a:xfrm>
            <a:off x="7667916" y="6041447"/>
            <a:ext cx="4198620" cy="246221"/>
          </a:xfrm>
          <a:prstGeom prst="rect">
            <a:avLst/>
          </a:prstGeom>
          <a:noFill/>
        </p:spPr>
        <p:txBody>
          <a:bodyPr wrap="square" lIns="91440" tIns="45720" rIns="91440" bIns="45720" anchor="t">
            <a:spAutoFit/>
          </a:bodyPr>
          <a:lstStyle/>
          <a:p>
            <a:pPr algn="r">
              <a:defRPr/>
            </a:pPr>
            <a:r>
              <a:rPr lang="en-US" sz="1000">
                <a:solidFill>
                  <a:srgbClr val="4F4F4F"/>
                </a:solidFill>
                <a:latin typeface="Corbel"/>
              </a:rPr>
              <a:t>Borlaug, BA et al. Circulation. 2022;145(21):1592-1604.</a:t>
            </a:r>
            <a:endParaRPr lang="en-US"/>
          </a:p>
        </p:txBody>
      </p:sp>
      <p:grpSp>
        <p:nvGrpSpPr>
          <p:cNvPr id="10" name="Group 9">
            <a:extLst>
              <a:ext uri="{FF2B5EF4-FFF2-40B4-BE49-F238E27FC236}">
                <a16:creationId xmlns:a16="http://schemas.microsoft.com/office/drawing/2014/main" id="{F865B97E-4F83-D005-877E-80A71E9FE209}"/>
              </a:ext>
            </a:extLst>
          </p:cNvPr>
          <p:cNvGrpSpPr/>
          <p:nvPr/>
        </p:nvGrpSpPr>
        <p:grpSpPr>
          <a:xfrm>
            <a:off x="7736208" y="1257664"/>
            <a:ext cx="3683451" cy="4779023"/>
            <a:chOff x="7736208" y="1257664"/>
            <a:chExt cx="3683451" cy="4779023"/>
          </a:xfrm>
        </p:grpSpPr>
        <p:grpSp>
          <p:nvGrpSpPr>
            <p:cNvPr id="49" name="Group 48">
              <a:extLst>
                <a:ext uri="{FF2B5EF4-FFF2-40B4-BE49-F238E27FC236}">
                  <a16:creationId xmlns:a16="http://schemas.microsoft.com/office/drawing/2014/main" id="{9C1E69AA-D8E4-18C0-9231-9866031CC722}"/>
                </a:ext>
              </a:extLst>
            </p:cNvPr>
            <p:cNvGrpSpPr/>
            <p:nvPr/>
          </p:nvGrpSpPr>
          <p:grpSpPr>
            <a:xfrm>
              <a:off x="7736208" y="1257664"/>
              <a:ext cx="3683451" cy="4779023"/>
              <a:chOff x="3811189" y="1372683"/>
              <a:chExt cx="3683451" cy="4779023"/>
            </a:xfrm>
          </p:grpSpPr>
          <p:sp>
            <p:nvSpPr>
              <p:cNvPr id="8" name="Rectangle 7">
                <a:extLst>
                  <a:ext uri="{FF2B5EF4-FFF2-40B4-BE49-F238E27FC236}">
                    <a16:creationId xmlns:a16="http://schemas.microsoft.com/office/drawing/2014/main" id="{7902DFD3-47FD-CED9-2392-C360550CC8A9}"/>
                  </a:ext>
                </a:extLst>
              </p:cNvPr>
              <p:cNvSpPr/>
              <p:nvPr/>
            </p:nvSpPr>
            <p:spPr>
              <a:xfrm>
                <a:off x="3811189" y="1372683"/>
                <a:ext cx="3683451" cy="4779023"/>
              </a:xfrm>
              <a:prstGeom prst="rect">
                <a:avLst/>
              </a:prstGeom>
              <a:solidFill>
                <a:srgbClr val="CAE7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37289E-85B7-0EA1-AFD2-5088608D99AC}"/>
                  </a:ext>
                </a:extLst>
              </p:cNvPr>
              <p:cNvSpPr txBox="1"/>
              <p:nvPr/>
            </p:nvSpPr>
            <p:spPr>
              <a:xfrm>
                <a:off x="3811189" y="1372683"/>
                <a:ext cx="3683451" cy="369332"/>
              </a:xfrm>
              <a:prstGeom prst="rect">
                <a:avLst/>
              </a:prstGeom>
              <a:noFill/>
            </p:spPr>
            <p:txBody>
              <a:bodyPr wrap="square" lIns="137160" rtlCol="0">
                <a:spAutoFit/>
              </a:bodyPr>
              <a:lstStyle/>
              <a:p>
                <a:r>
                  <a:rPr lang="en-US" b="1"/>
                  <a:t>STUDY POPULATION</a:t>
                </a:r>
              </a:p>
            </p:txBody>
          </p:sp>
          <p:sp>
            <p:nvSpPr>
              <p:cNvPr id="12" name="TextBox 11">
                <a:extLst>
                  <a:ext uri="{FF2B5EF4-FFF2-40B4-BE49-F238E27FC236}">
                    <a16:creationId xmlns:a16="http://schemas.microsoft.com/office/drawing/2014/main" id="{781B0EDD-9389-5679-80F6-4CFB11561BCD}"/>
                  </a:ext>
                </a:extLst>
              </p:cNvPr>
              <p:cNvSpPr txBox="1"/>
              <p:nvPr/>
            </p:nvSpPr>
            <p:spPr>
              <a:xfrm>
                <a:off x="3811189" y="1608533"/>
                <a:ext cx="3683451" cy="307777"/>
              </a:xfrm>
              <a:prstGeom prst="rect">
                <a:avLst/>
              </a:prstGeom>
              <a:noFill/>
            </p:spPr>
            <p:txBody>
              <a:bodyPr wrap="square" lIns="137160" rtlCol="0">
                <a:spAutoFit/>
              </a:bodyPr>
              <a:lstStyle/>
              <a:p>
                <a:r>
                  <a:rPr lang="en-US" sz="1400"/>
                  <a:t>Randomized, double-blind, placebo-controlled</a:t>
                </a:r>
              </a:p>
            </p:txBody>
          </p:sp>
          <p:sp>
            <p:nvSpPr>
              <p:cNvPr id="14" name="TextBox 13">
                <a:extLst>
                  <a:ext uri="{FF2B5EF4-FFF2-40B4-BE49-F238E27FC236}">
                    <a16:creationId xmlns:a16="http://schemas.microsoft.com/office/drawing/2014/main" id="{EEC8ED40-9916-50F7-69C4-FD8F8C0670A7}"/>
                  </a:ext>
                </a:extLst>
              </p:cNvPr>
              <p:cNvSpPr txBox="1"/>
              <p:nvPr/>
            </p:nvSpPr>
            <p:spPr>
              <a:xfrm>
                <a:off x="3811189" y="1766742"/>
                <a:ext cx="3683451" cy="400110"/>
              </a:xfrm>
              <a:prstGeom prst="rect">
                <a:avLst/>
              </a:prstGeom>
              <a:noFill/>
            </p:spPr>
            <p:txBody>
              <a:bodyPr wrap="square" lIns="137160" rtlCol="0">
                <a:spAutoFit/>
              </a:bodyPr>
              <a:lstStyle/>
              <a:p>
                <a:r>
                  <a:rPr lang="en-US" sz="2000" b="1">
                    <a:solidFill>
                      <a:schemeClr val="accent3"/>
                    </a:solidFill>
                  </a:rPr>
                  <a:t>621 patients</a:t>
                </a:r>
              </a:p>
            </p:txBody>
          </p:sp>
          <p:grpSp>
            <p:nvGrpSpPr>
              <p:cNvPr id="15" name="Group 14">
                <a:extLst>
                  <a:ext uri="{FF2B5EF4-FFF2-40B4-BE49-F238E27FC236}">
                    <a16:creationId xmlns:a16="http://schemas.microsoft.com/office/drawing/2014/main" id="{CF0F93B1-AB6B-78DC-11B6-BCF14D0F2E42}"/>
                  </a:ext>
                </a:extLst>
              </p:cNvPr>
              <p:cNvGrpSpPr/>
              <p:nvPr/>
            </p:nvGrpSpPr>
            <p:grpSpPr>
              <a:xfrm>
                <a:off x="3943694" y="2193122"/>
                <a:ext cx="3353033" cy="1452590"/>
                <a:chOff x="6872327" y="2630070"/>
                <a:chExt cx="3353033" cy="1452590"/>
              </a:xfrm>
            </p:grpSpPr>
            <p:grpSp>
              <p:nvGrpSpPr>
                <p:cNvPr id="16" name="Group 15">
                  <a:extLst>
                    <a:ext uri="{FF2B5EF4-FFF2-40B4-BE49-F238E27FC236}">
                      <a16:creationId xmlns:a16="http://schemas.microsoft.com/office/drawing/2014/main" id="{438EE01C-A196-6292-80BF-FC015E0B3B53}"/>
                    </a:ext>
                  </a:extLst>
                </p:cNvPr>
                <p:cNvGrpSpPr/>
                <p:nvPr/>
              </p:nvGrpSpPr>
              <p:grpSpPr>
                <a:xfrm>
                  <a:off x="8172450" y="3065080"/>
                  <a:ext cx="818198" cy="379821"/>
                  <a:chOff x="8048991" y="2423991"/>
                  <a:chExt cx="818198" cy="379821"/>
                </a:xfrm>
              </p:grpSpPr>
              <p:cxnSp>
                <p:nvCxnSpPr>
                  <p:cNvPr id="25" name="Straight Arrow Connector 24">
                    <a:extLst>
                      <a:ext uri="{FF2B5EF4-FFF2-40B4-BE49-F238E27FC236}">
                        <a16:creationId xmlns:a16="http://schemas.microsoft.com/office/drawing/2014/main" id="{E5C857AD-8F8D-7BAC-62B4-3A0DB6942B79}"/>
                      </a:ext>
                    </a:extLst>
                  </p:cNvPr>
                  <p:cNvCxnSpPr>
                    <a:cxnSpLocks/>
                  </p:cNvCxnSpPr>
                  <p:nvPr/>
                </p:nvCxnSpPr>
                <p:spPr>
                  <a:xfrm>
                    <a:off x="8048991" y="2610848"/>
                    <a:ext cx="818198"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3A8F7A6D-83F5-481B-CE8C-FC5C62B26E04}"/>
                      </a:ext>
                    </a:extLst>
                  </p:cNvPr>
                  <p:cNvSpPr/>
                  <p:nvPr/>
                </p:nvSpPr>
                <p:spPr>
                  <a:xfrm>
                    <a:off x="8249188" y="2423991"/>
                    <a:ext cx="417803" cy="37982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b="1"/>
                  </a:p>
                </p:txBody>
              </p:sp>
            </p:grpSp>
            <p:grpSp>
              <p:nvGrpSpPr>
                <p:cNvPr id="17" name="Group 16">
                  <a:extLst>
                    <a:ext uri="{FF2B5EF4-FFF2-40B4-BE49-F238E27FC236}">
                      <a16:creationId xmlns:a16="http://schemas.microsoft.com/office/drawing/2014/main" id="{6524190A-028C-DF1B-7C43-24B6C257720C}"/>
                    </a:ext>
                  </a:extLst>
                </p:cNvPr>
                <p:cNvGrpSpPr/>
                <p:nvPr/>
              </p:nvGrpSpPr>
              <p:grpSpPr>
                <a:xfrm>
                  <a:off x="6872327" y="2630070"/>
                  <a:ext cx="1212487" cy="1445465"/>
                  <a:chOff x="6872327" y="2630070"/>
                  <a:chExt cx="1212487" cy="1445465"/>
                </a:xfrm>
              </p:grpSpPr>
              <p:pic>
                <p:nvPicPr>
                  <p:cNvPr id="23" name="Picture 22">
                    <a:extLst>
                      <a:ext uri="{FF2B5EF4-FFF2-40B4-BE49-F238E27FC236}">
                        <a16:creationId xmlns:a16="http://schemas.microsoft.com/office/drawing/2014/main" id="{DE36B147-EEB7-1B50-F3B2-4D47E5B0050A}"/>
                      </a:ext>
                    </a:extLst>
                  </p:cNvPr>
                  <p:cNvPicPr>
                    <a:picLocks noChangeAspect="1"/>
                  </p:cNvPicPr>
                  <p:nvPr/>
                </p:nvPicPr>
                <p:blipFill>
                  <a:blip r:embed="rId3"/>
                  <a:stretch>
                    <a:fillRect/>
                  </a:stretch>
                </p:blipFill>
                <p:spPr>
                  <a:xfrm>
                    <a:off x="6872327" y="2630070"/>
                    <a:ext cx="1212487" cy="1233472"/>
                  </a:xfrm>
                  <a:prstGeom prst="rect">
                    <a:avLst/>
                  </a:prstGeom>
                </p:spPr>
              </p:pic>
              <p:sp>
                <p:nvSpPr>
                  <p:cNvPr id="24" name="TextBox 23">
                    <a:extLst>
                      <a:ext uri="{FF2B5EF4-FFF2-40B4-BE49-F238E27FC236}">
                        <a16:creationId xmlns:a16="http://schemas.microsoft.com/office/drawing/2014/main" id="{5EEAB2D2-B272-3D46-D412-90D8F5282F3F}"/>
                      </a:ext>
                    </a:extLst>
                  </p:cNvPr>
                  <p:cNvSpPr txBox="1"/>
                  <p:nvPr/>
                </p:nvSpPr>
                <p:spPr>
                  <a:xfrm>
                    <a:off x="7035471" y="3829314"/>
                    <a:ext cx="853119" cy="246221"/>
                  </a:xfrm>
                  <a:prstGeom prst="rect">
                    <a:avLst/>
                  </a:prstGeom>
                  <a:noFill/>
                </p:spPr>
                <p:txBody>
                  <a:bodyPr wrap="none" rtlCol="0">
                    <a:spAutoFit/>
                  </a:bodyPr>
                  <a:lstStyle/>
                  <a:p>
                    <a:r>
                      <a:rPr lang="en-US" sz="1000" b="1"/>
                      <a:t>Atrial Shunt</a:t>
                    </a:r>
                  </a:p>
                </p:txBody>
              </p:sp>
            </p:grpSp>
            <p:grpSp>
              <p:nvGrpSpPr>
                <p:cNvPr id="18" name="Group 17">
                  <a:extLst>
                    <a:ext uri="{FF2B5EF4-FFF2-40B4-BE49-F238E27FC236}">
                      <a16:creationId xmlns:a16="http://schemas.microsoft.com/office/drawing/2014/main" id="{06F0CB49-01C9-DD62-31E0-3C11F3838CA7}"/>
                    </a:ext>
                  </a:extLst>
                </p:cNvPr>
                <p:cNvGrpSpPr/>
                <p:nvPr/>
              </p:nvGrpSpPr>
              <p:grpSpPr>
                <a:xfrm>
                  <a:off x="9012873" y="2630070"/>
                  <a:ext cx="1212487" cy="1452590"/>
                  <a:chOff x="9012873" y="2630070"/>
                  <a:chExt cx="1212487" cy="1452590"/>
                </a:xfrm>
              </p:grpSpPr>
              <p:grpSp>
                <p:nvGrpSpPr>
                  <p:cNvPr id="19" name="Group 18">
                    <a:extLst>
                      <a:ext uri="{FF2B5EF4-FFF2-40B4-BE49-F238E27FC236}">
                        <a16:creationId xmlns:a16="http://schemas.microsoft.com/office/drawing/2014/main" id="{5D64B6FC-C095-F806-47C5-380929707F0C}"/>
                      </a:ext>
                    </a:extLst>
                  </p:cNvPr>
                  <p:cNvGrpSpPr/>
                  <p:nvPr/>
                </p:nvGrpSpPr>
                <p:grpSpPr>
                  <a:xfrm>
                    <a:off x="9012873" y="2630070"/>
                    <a:ext cx="1212487" cy="1233472"/>
                    <a:chOff x="9092942" y="2013334"/>
                    <a:chExt cx="1212487" cy="1233472"/>
                  </a:xfrm>
                </p:grpSpPr>
                <p:pic>
                  <p:nvPicPr>
                    <p:cNvPr id="21" name="Picture 20">
                      <a:extLst>
                        <a:ext uri="{FF2B5EF4-FFF2-40B4-BE49-F238E27FC236}">
                          <a16:creationId xmlns:a16="http://schemas.microsoft.com/office/drawing/2014/main" id="{DED68BC8-DAAB-E432-F7B4-682B10B81495}"/>
                        </a:ext>
                      </a:extLst>
                    </p:cNvPr>
                    <p:cNvPicPr>
                      <a:picLocks noChangeAspect="1"/>
                    </p:cNvPicPr>
                    <p:nvPr/>
                  </p:nvPicPr>
                  <p:blipFill>
                    <a:blip r:embed="rId3">
                      <a:lum bright="70000" contrast="-70000"/>
                    </a:blip>
                    <a:stretch>
                      <a:fillRect/>
                    </a:stretch>
                  </p:blipFill>
                  <p:spPr>
                    <a:xfrm>
                      <a:off x="9092942" y="2013334"/>
                      <a:ext cx="1212487" cy="1233472"/>
                    </a:xfrm>
                    <a:prstGeom prst="rect">
                      <a:avLst/>
                    </a:prstGeom>
                  </p:spPr>
                </p:pic>
                <p:pic>
                  <p:nvPicPr>
                    <p:cNvPr id="22" name="Graphic 21" descr="No sign with solid fill">
                      <a:extLst>
                        <a:ext uri="{FF2B5EF4-FFF2-40B4-BE49-F238E27FC236}">
                          <a16:creationId xmlns:a16="http://schemas.microsoft.com/office/drawing/2014/main" id="{B781B6AE-0A5E-87D7-7CC0-037EF46BCE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07278" y="2150863"/>
                      <a:ext cx="990164" cy="990164"/>
                    </a:xfrm>
                    <a:prstGeom prst="rect">
                      <a:avLst/>
                    </a:prstGeom>
                  </p:spPr>
                </p:pic>
              </p:grpSp>
              <p:sp>
                <p:nvSpPr>
                  <p:cNvPr id="20" name="TextBox 19">
                    <a:extLst>
                      <a:ext uri="{FF2B5EF4-FFF2-40B4-BE49-F238E27FC236}">
                        <a16:creationId xmlns:a16="http://schemas.microsoft.com/office/drawing/2014/main" id="{97CF6480-BA8F-6B0E-1C57-EDE79050CEB3}"/>
                      </a:ext>
                    </a:extLst>
                  </p:cNvPr>
                  <p:cNvSpPr txBox="1"/>
                  <p:nvPr/>
                </p:nvSpPr>
                <p:spPr>
                  <a:xfrm>
                    <a:off x="9152244" y="3821050"/>
                    <a:ext cx="1021433" cy="261610"/>
                  </a:xfrm>
                  <a:prstGeom prst="rect">
                    <a:avLst/>
                  </a:prstGeom>
                  <a:noFill/>
                </p:spPr>
                <p:txBody>
                  <a:bodyPr wrap="none" rtlCol="0">
                    <a:spAutoFit/>
                  </a:bodyPr>
                  <a:lstStyle/>
                  <a:p>
                    <a:r>
                      <a:rPr lang="en-US" sz="1050" b="1"/>
                      <a:t>Sham Control</a:t>
                    </a:r>
                  </a:p>
                </p:txBody>
              </p:sp>
            </p:grpSp>
          </p:grpSp>
          <p:sp>
            <p:nvSpPr>
              <p:cNvPr id="27" name="TextBox 26">
                <a:extLst>
                  <a:ext uri="{FF2B5EF4-FFF2-40B4-BE49-F238E27FC236}">
                    <a16:creationId xmlns:a16="http://schemas.microsoft.com/office/drawing/2014/main" id="{38F969ED-BC87-D8CE-F75D-78ADBA751245}"/>
                  </a:ext>
                </a:extLst>
              </p:cNvPr>
              <p:cNvSpPr txBox="1"/>
              <p:nvPr/>
            </p:nvSpPr>
            <p:spPr>
              <a:xfrm>
                <a:off x="3811189" y="3685488"/>
                <a:ext cx="3683451" cy="553998"/>
              </a:xfrm>
              <a:prstGeom prst="rect">
                <a:avLst/>
              </a:prstGeom>
              <a:noFill/>
            </p:spPr>
            <p:txBody>
              <a:bodyPr wrap="square" lIns="137160" rtlCol="0">
                <a:spAutoFit/>
              </a:bodyPr>
              <a:lstStyle/>
              <a:p>
                <a:r>
                  <a:rPr lang="en-US" sz="1000" b="1">
                    <a:solidFill>
                      <a:schemeClr val="accent3"/>
                    </a:solidFill>
                  </a:rPr>
                  <a:t>PATIENTS INCLUDED:</a:t>
                </a:r>
                <a:r>
                  <a:rPr lang="en-US" sz="1000" b="1"/>
                  <a:t> </a:t>
                </a:r>
                <a:r>
                  <a:rPr lang="en-US" sz="1000" b="1">
                    <a:latin typeface="Aptos Narrow" panose="020B0004020202020204" pitchFamily="34" charset="0"/>
                  </a:rPr>
                  <a:t>≥</a:t>
                </a:r>
                <a:r>
                  <a:rPr lang="en-US" sz="1000" b="1"/>
                  <a:t>40 years with symptomatic HF and EF </a:t>
                </a:r>
                <a:r>
                  <a:rPr lang="en-US" sz="1000" b="1">
                    <a:latin typeface="Aptos Narrow" panose="020B0004020202020204" pitchFamily="34" charset="0"/>
                  </a:rPr>
                  <a:t>≥</a:t>
                </a:r>
                <a:r>
                  <a:rPr lang="en-US" sz="1000" b="1"/>
                  <a:t>40% with elevated PCWP (</a:t>
                </a:r>
                <a:r>
                  <a:rPr lang="en-US" sz="1000" b="1">
                    <a:latin typeface="Aptos Narrow" panose="020B0004020202020204" pitchFamily="34" charset="0"/>
                  </a:rPr>
                  <a:t>≥</a:t>
                </a:r>
                <a:r>
                  <a:rPr lang="en-US" sz="1000" b="1"/>
                  <a:t>25 mm Hg) and left-to-right gradient (</a:t>
                </a:r>
                <a:r>
                  <a:rPr lang="en-US" sz="1000" b="1">
                    <a:latin typeface="Aptos Narrow" panose="020B0004020202020204" pitchFamily="34" charset="0"/>
                  </a:rPr>
                  <a:t>≥</a:t>
                </a:r>
                <a:r>
                  <a:rPr lang="en-US" sz="1000" b="1"/>
                  <a:t>5 mm Hg)</a:t>
                </a:r>
              </a:p>
            </p:txBody>
          </p:sp>
          <p:sp>
            <p:nvSpPr>
              <p:cNvPr id="28" name="TextBox 27">
                <a:extLst>
                  <a:ext uri="{FF2B5EF4-FFF2-40B4-BE49-F238E27FC236}">
                    <a16:creationId xmlns:a16="http://schemas.microsoft.com/office/drawing/2014/main" id="{8FA0F34B-59ED-A5B9-2C9A-CF24CF2B0929}"/>
                  </a:ext>
                </a:extLst>
              </p:cNvPr>
              <p:cNvSpPr txBox="1"/>
              <p:nvPr/>
            </p:nvSpPr>
            <p:spPr>
              <a:xfrm>
                <a:off x="3929331" y="4227292"/>
                <a:ext cx="3386851" cy="253916"/>
              </a:xfrm>
              <a:prstGeom prst="rect">
                <a:avLst/>
              </a:prstGeom>
              <a:solidFill>
                <a:schemeClr val="accent3"/>
              </a:solidFill>
            </p:spPr>
            <p:txBody>
              <a:bodyPr wrap="square" rtlCol="0" anchor="ctr">
                <a:spAutoFit/>
              </a:bodyPr>
              <a:lstStyle/>
              <a:p>
                <a:r>
                  <a:rPr lang="en-US" sz="1050" b="1">
                    <a:solidFill>
                      <a:srgbClr val="CAE7EE"/>
                    </a:solidFill>
                  </a:rPr>
                  <a:t>RESPONDER COHORT Identified (n=313)</a:t>
                </a:r>
              </a:p>
            </p:txBody>
          </p:sp>
          <p:sp>
            <p:nvSpPr>
              <p:cNvPr id="29" name="TextBox 28">
                <a:extLst>
                  <a:ext uri="{FF2B5EF4-FFF2-40B4-BE49-F238E27FC236}">
                    <a16:creationId xmlns:a16="http://schemas.microsoft.com/office/drawing/2014/main" id="{05B0BAF7-E32E-8635-FC3B-E7A03FB32010}"/>
                  </a:ext>
                </a:extLst>
              </p:cNvPr>
              <p:cNvSpPr txBox="1"/>
              <p:nvPr/>
            </p:nvSpPr>
            <p:spPr>
              <a:xfrm>
                <a:off x="3811189" y="4477976"/>
                <a:ext cx="3678252" cy="400110"/>
              </a:xfrm>
              <a:prstGeom prst="rect">
                <a:avLst/>
              </a:prstGeom>
              <a:noFill/>
            </p:spPr>
            <p:txBody>
              <a:bodyPr wrap="square" lIns="137160" rtlCol="0">
                <a:spAutoFit/>
              </a:bodyPr>
              <a:lstStyle/>
              <a:p>
                <a:r>
                  <a:rPr lang="en-US" sz="1000" b="1"/>
                  <a:t>Patients without significant pulmonary vascular disease (PVR&lt;1.74 WU) and no pacemaker</a:t>
                </a:r>
              </a:p>
            </p:txBody>
          </p:sp>
          <p:grpSp>
            <p:nvGrpSpPr>
              <p:cNvPr id="30" name="Group 29">
                <a:extLst>
                  <a:ext uri="{FF2B5EF4-FFF2-40B4-BE49-F238E27FC236}">
                    <a16:creationId xmlns:a16="http://schemas.microsoft.com/office/drawing/2014/main" id="{E9EEDF52-3FF5-DA33-7ABE-76DCB08087A9}"/>
                  </a:ext>
                </a:extLst>
              </p:cNvPr>
              <p:cNvGrpSpPr/>
              <p:nvPr/>
            </p:nvGrpSpPr>
            <p:grpSpPr>
              <a:xfrm>
                <a:off x="3954316" y="4889820"/>
                <a:ext cx="3304956" cy="594360"/>
                <a:chOff x="6882949" y="5012443"/>
                <a:chExt cx="3304956" cy="594360"/>
              </a:xfrm>
            </p:grpSpPr>
            <p:pic>
              <p:nvPicPr>
                <p:cNvPr id="31" name="Graphic 30" descr="Man with solid fill">
                  <a:extLst>
                    <a:ext uri="{FF2B5EF4-FFF2-40B4-BE49-F238E27FC236}">
                      <a16:creationId xmlns:a16="http://schemas.microsoft.com/office/drawing/2014/main" id="{02C4772F-A199-EDC5-2043-015BAB252F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51425" y="5012443"/>
                  <a:ext cx="594360" cy="594360"/>
                </a:xfrm>
                <a:prstGeom prst="rect">
                  <a:avLst/>
                </a:prstGeom>
              </p:spPr>
            </p:pic>
            <p:pic>
              <p:nvPicPr>
                <p:cNvPr id="32" name="Graphic 31" descr="Woman with solid fill">
                  <a:extLst>
                    <a:ext uri="{FF2B5EF4-FFF2-40B4-BE49-F238E27FC236}">
                      <a16:creationId xmlns:a16="http://schemas.microsoft.com/office/drawing/2014/main" id="{E7C1F8DD-8ACB-CA45-53BA-7EFA9EAEE4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82949" y="5012443"/>
                  <a:ext cx="594360" cy="594360"/>
                </a:xfrm>
                <a:prstGeom prst="rect">
                  <a:avLst/>
                </a:prstGeom>
              </p:spPr>
            </p:pic>
            <p:pic>
              <p:nvPicPr>
                <p:cNvPr id="33" name="Graphic 32" descr="Man with solid fill">
                  <a:extLst>
                    <a:ext uri="{FF2B5EF4-FFF2-40B4-BE49-F238E27FC236}">
                      <a16:creationId xmlns:a16="http://schemas.microsoft.com/office/drawing/2014/main" id="{95A7D35E-7DA9-33A9-6616-8872674034C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25068" y="5012443"/>
                  <a:ext cx="594360" cy="594360"/>
                </a:xfrm>
                <a:prstGeom prst="rect">
                  <a:avLst/>
                </a:prstGeom>
              </p:spPr>
            </p:pic>
            <p:pic>
              <p:nvPicPr>
                <p:cNvPr id="34" name="Graphic 33" descr="Woman with solid fill">
                  <a:extLst>
                    <a:ext uri="{FF2B5EF4-FFF2-40B4-BE49-F238E27FC236}">
                      <a16:creationId xmlns:a16="http://schemas.microsoft.com/office/drawing/2014/main" id="{146AABAB-4484-6849-5594-50F6C019DA5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509306" y="5012443"/>
                  <a:ext cx="594360" cy="594360"/>
                </a:xfrm>
                <a:prstGeom prst="rect">
                  <a:avLst/>
                </a:prstGeom>
              </p:spPr>
            </p:pic>
            <p:pic>
              <p:nvPicPr>
                <p:cNvPr id="35" name="Graphic 34" descr="Woman with solid fill">
                  <a:extLst>
                    <a:ext uri="{FF2B5EF4-FFF2-40B4-BE49-F238E27FC236}">
                      <a16:creationId xmlns:a16="http://schemas.microsoft.com/office/drawing/2014/main" id="{F88AB549-B429-50CB-C4AB-87768F7477C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593545" y="5012443"/>
                  <a:ext cx="594360" cy="594360"/>
                </a:xfrm>
                <a:prstGeom prst="rect">
                  <a:avLst/>
                </a:prstGeom>
              </p:spPr>
            </p:pic>
            <p:pic>
              <p:nvPicPr>
                <p:cNvPr id="36" name="Graphic 35" descr="Woman with solid fill">
                  <a:extLst>
                    <a:ext uri="{FF2B5EF4-FFF2-40B4-BE49-F238E27FC236}">
                      <a16:creationId xmlns:a16="http://schemas.microsoft.com/office/drawing/2014/main" id="{5ED901DF-3F88-2766-0243-78EA7884BA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67187" y="5012443"/>
                  <a:ext cx="594360" cy="594360"/>
                </a:xfrm>
                <a:prstGeom prst="rect">
                  <a:avLst/>
                </a:prstGeom>
              </p:spPr>
            </p:pic>
          </p:grpSp>
          <p:cxnSp>
            <p:nvCxnSpPr>
              <p:cNvPr id="37" name="Straight Connector 36">
                <a:extLst>
                  <a:ext uri="{FF2B5EF4-FFF2-40B4-BE49-F238E27FC236}">
                    <a16:creationId xmlns:a16="http://schemas.microsoft.com/office/drawing/2014/main" id="{B6B34EE3-5E61-271D-A250-8A32E1A0587A}"/>
                  </a:ext>
                </a:extLst>
              </p:cNvPr>
              <p:cNvCxnSpPr>
                <a:cxnSpLocks/>
              </p:cNvCxnSpPr>
              <p:nvPr/>
            </p:nvCxnSpPr>
            <p:spPr>
              <a:xfrm>
                <a:off x="3904676" y="5573327"/>
                <a:ext cx="3383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E6A93D2-0BE0-FA15-B9C6-CB03781E3D85}"/>
                  </a:ext>
                </a:extLst>
              </p:cNvPr>
              <p:cNvCxnSpPr>
                <a:cxnSpLocks/>
              </p:cNvCxnSpPr>
              <p:nvPr/>
            </p:nvCxnSpPr>
            <p:spPr>
              <a:xfrm flipV="1">
                <a:off x="3904676" y="5355092"/>
                <a:ext cx="5199"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FDCB17F-9FEF-15CB-4AB4-6A130408DFC6}"/>
                  </a:ext>
                </a:extLst>
              </p:cNvPr>
              <p:cNvCxnSpPr>
                <a:cxnSpLocks/>
              </p:cNvCxnSpPr>
              <p:nvPr/>
            </p:nvCxnSpPr>
            <p:spPr>
              <a:xfrm flipV="1">
                <a:off x="7287776" y="5357473"/>
                <a:ext cx="0" cy="223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259DC9-FFD3-3CFA-4E3B-C8DDDB6842FE}"/>
                  </a:ext>
                </a:extLst>
              </p:cNvPr>
              <p:cNvSpPr txBox="1"/>
              <p:nvPr/>
            </p:nvSpPr>
            <p:spPr>
              <a:xfrm>
                <a:off x="4991127" y="5569567"/>
                <a:ext cx="1215397" cy="246221"/>
              </a:xfrm>
              <a:prstGeom prst="rect">
                <a:avLst/>
              </a:prstGeom>
              <a:noFill/>
            </p:spPr>
            <p:txBody>
              <a:bodyPr wrap="none" rtlCol="0">
                <a:spAutoFit/>
              </a:bodyPr>
              <a:lstStyle/>
              <a:p>
                <a:r>
                  <a:rPr lang="en-US" sz="1000" b="1">
                    <a:solidFill>
                      <a:schemeClr val="accent3"/>
                    </a:solidFill>
                  </a:rPr>
                  <a:t>Overall Population</a:t>
                </a:r>
              </a:p>
            </p:txBody>
          </p:sp>
          <p:grpSp>
            <p:nvGrpSpPr>
              <p:cNvPr id="41" name="Group 40">
                <a:extLst>
                  <a:ext uri="{FF2B5EF4-FFF2-40B4-BE49-F238E27FC236}">
                    <a16:creationId xmlns:a16="http://schemas.microsoft.com/office/drawing/2014/main" id="{EDBCFBA0-FA4A-4009-F93F-A1FBFD89A466}"/>
                  </a:ext>
                </a:extLst>
              </p:cNvPr>
              <p:cNvGrpSpPr/>
              <p:nvPr/>
            </p:nvGrpSpPr>
            <p:grpSpPr>
              <a:xfrm>
                <a:off x="3888245" y="5813206"/>
                <a:ext cx="3392050" cy="247625"/>
                <a:chOff x="6833309" y="5984991"/>
                <a:chExt cx="3392050" cy="247625"/>
              </a:xfrm>
            </p:grpSpPr>
            <p:sp>
              <p:nvSpPr>
                <p:cNvPr id="42" name="TextBox 41">
                  <a:extLst>
                    <a:ext uri="{FF2B5EF4-FFF2-40B4-BE49-F238E27FC236}">
                      <a16:creationId xmlns:a16="http://schemas.microsoft.com/office/drawing/2014/main" id="{0085112E-3733-CF3B-9F4F-08C3CF7AD661}"/>
                    </a:ext>
                  </a:extLst>
                </p:cNvPr>
                <p:cNvSpPr txBox="1"/>
                <p:nvPr/>
              </p:nvSpPr>
              <p:spPr>
                <a:xfrm>
                  <a:off x="7198020" y="5993387"/>
                  <a:ext cx="2698175" cy="238527"/>
                </a:xfrm>
                <a:prstGeom prst="rect">
                  <a:avLst/>
                </a:prstGeom>
                <a:noFill/>
              </p:spPr>
              <p:txBody>
                <a:bodyPr wrap="none" rtlCol="0">
                  <a:spAutoFit/>
                </a:bodyPr>
                <a:lstStyle/>
                <a:p>
                  <a:r>
                    <a:rPr lang="en-US" sz="950" b="1">
                      <a:solidFill>
                        <a:srgbClr val="65A1B8"/>
                      </a:solidFill>
                    </a:rPr>
                    <a:t>Follow-Up Blinding Maintained Through 2 Years</a:t>
                  </a:r>
                </a:p>
              </p:txBody>
            </p:sp>
            <p:cxnSp>
              <p:nvCxnSpPr>
                <p:cNvPr id="43" name="Straight Arrow Connector 42">
                  <a:extLst>
                    <a:ext uri="{FF2B5EF4-FFF2-40B4-BE49-F238E27FC236}">
                      <a16:creationId xmlns:a16="http://schemas.microsoft.com/office/drawing/2014/main" id="{2CCFB0BE-FB1B-85DD-7BF0-952E8EE0E2AA}"/>
                    </a:ext>
                  </a:extLst>
                </p:cNvPr>
                <p:cNvCxnSpPr>
                  <a:cxnSpLocks/>
                </p:cNvCxnSpPr>
                <p:nvPr/>
              </p:nvCxnSpPr>
              <p:spPr>
                <a:xfrm>
                  <a:off x="9807586" y="6108803"/>
                  <a:ext cx="175260" cy="0"/>
                </a:xfrm>
                <a:prstGeom prst="straightConnector1">
                  <a:avLst/>
                </a:prstGeom>
                <a:ln w="952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12C33B7-CF96-FC0C-1C54-EB426B987F02}"/>
                    </a:ext>
                  </a:extLst>
                </p:cNvPr>
                <p:cNvCxnSpPr>
                  <a:cxnSpLocks/>
                </p:cNvCxnSpPr>
                <p:nvPr/>
              </p:nvCxnSpPr>
              <p:spPr>
                <a:xfrm rot="10800000">
                  <a:off x="7075822" y="6108803"/>
                  <a:ext cx="175260" cy="0"/>
                </a:xfrm>
                <a:prstGeom prst="straightConnector1">
                  <a:avLst/>
                </a:prstGeom>
                <a:ln w="9525">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Graphic 44" descr="Daily calendar with solid fill">
                  <a:extLst>
                    <a:ext uri="{FF2B5EF4-FFF2-40B4-BE49-F238E27FC236}">
                      <a16:creationId xmlns:a16="http://schemas.microsoft.com/office/drawing/2014/main" id="{18E9DC1B-C387-7A46-1B6D-8992A40B3A5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833309" y="5984991"/>
                  <a:ext cx="247625" cy="247625"/>
                </a:xfrm>
                <a:prstGeom prst="rect">
                  <a:avLst/>
                </a:prstGeom>
              </p:spPr>
            </p:pic>
            <p:pic>
              <p:nvPicPr>
                <p:cNvPr id="46" name="Graphic 45" descr="Daily calendar with solid fill">
                  <a:extLst>
                    <a:ext uri="{FF2B5EF4-FFF2-40B4-BE49-F238E27FC236}">
                      <a16:creationId xmlns:a16="http://schemas.microsoft.com/office/drawing/2014/main" id="{685436F9-44FF-BC19-7F20-F86874C9D0E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977734" y="5984991"/>
                  <a:ext cx="247625" cy="247625"/>
                </a:xfrm>
                <a:prstGeom prst="rect">
                  <a:avLst/>
                </a:prstGeom>
              </p:spPr>
            </p:pic>
          </p:grpSp>
          <p:sp>
            <p:nvSpPr>
              <p:cNvPr id="47" name="Rectangle 46">
                <a:extLst>
                  <a:ext uri="{FF2B5EF4-FFF2-40B4-BE49-F238E27FC236}">
                    <a16:creationId xmlns:a16="http://schemas.microsoft.com/office/drawing/2014/main" id="{8C95C12C-45FE-F520-7061-AF80DF9964CE}"/>
                  </a:ext>
                </a:extLst>
              </p:cNvPr>
              <p:cNvSpPr/>
              <p:nvPr/>
            </p:nvSpPr>
            <p:spPr>
              <a:xfrm>
                <a:off x="5645295" y="4862846"/>
                <a:ext cx="1592129" cy="654489"/>
              </a:xfrm>
              <a:prstGeom prst="rect">
                <a:avLst/>
              </a:prstGeom>
              <a:noFill/>
              <a:ln>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Connector: Elbow 47">
                <a:extLst>
                  <a:ext uri="{FF2B5EF4-FFF2-40B4-BE49-F238E27FC236}">
                    <a16:creationId xmlns:a16="http://schemas.microsoft.com/office/drawing/2014/main" id="{4D815404-A86B-23A1-093C-4D34F40E25C3}"/>
                  </a:ext>
                </a:extLst>
              </p:cNvPr>
              <p:cNvCxnSpPr>
                <a:cxnSpLocks/>
                <a:endCxn id="47" idx="0"/>
              </p:cNvCxnSpPr>
              <p:nvPr/>
            </p:nvCxnSpPr>
            <p:spPr>
              <a:xfrm>
                <a:off x="5861817" y="4747238"/>
                <a:ext cx="579543" cy="115608"/>
              </a:xfrm>
              <a:prstGeom prst="bentConnector2">
                <a:avLst/>
              </a:prstGeom>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4ADC743-0AC6-E0F6-5509-AEB8C7BAC2FB}"/>
                </a:ext>
              </a:extLst>
            </p:cNvPr>
            <p:cNvSpPr txBox="1"/>
            <p:nvPr/>
          </p:nvSpPr>
          <p:spPr>
            <a:xfrm>
              <a:off x="9390574" y="2504464"/>
              <a:ext cx="396262" cy="369332"/>
            </a:xfrm>
            <a:prstGeom prst="rect">
              <a:avLst/>
            </a:prstGeom>
            <a:noFill/>
          </p:spPr>
          <p:txBody>
            <a:bodyPr wrap="none" rtlCol="0">
              <a:spAutoFit/>
            </a:bodyPr>
            <a:lstStyle/>
            <a:p>
              <a:r>
                <a:rPr lang="en-US" b="1">
                  <a:solidFill>
                    <a:schemeClr val="bg1"/>
                  </a:solidFill>
                </a:rPr>
                <a:t>vs</a:t>
              </a:r>
            </a:p>
          </p:txBody>
        </p:sp>
      </p:grpSp>
    </p:spTree>
    <p:extLst>
      <p:ext uri="{BB962C8B-B14F-4D97-AF65-F5344CB8AC3E}">
        <p14:creationId xmlns:p14="http://schemas.microsoft.com/office/powerpoint/2010/main" val="161726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3A2DA-5902-BE2B-0670-8847BB71BFA8}"/>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2DD401FA-9AED-12B1-9591-77D447E09CF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100" normalizeH="0" baseline="0" noProof="0">
                <a:ln>
                  <a:noFill/>
                </a:ln>
                <a:solidFill>
                  <a:srgbClr val="FFFFFF"/>
                </a:solidFill>
                <a:effectLst/>
                <a:uLnTx/>
                <a:uFillTx/>
                <a:latin typeface="Corbel" panose="020B0503020204020204"/>
                <a:ea typeface="+mn-ea"/>
                <a:cs typeface="+mn-cs"/>
              </a:rPr>
              <a:t>REDUCE LAP-HF II 3Y RESPONDER DATA</a:t>
            </a:r>
          </a:p>
        </p:txBody>
      </p:sp>
      <p:sp>
        <p:nvSpPr>
          <p:cNvPr id="6" name="Slide Number Placeholder 5">
            <a:extLst>
              <a:ext uri="{FF2B5EF4-FFF2-40B4-BE49-F238E27FC236}">
                <a16:creationId xmlns:a16="http://schemas.microsoft.com/office/drawing/2014/main" id="{F0BC0518-DA0B-67E6-81A0-FF04B2D7633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563B3-69AC-0C4C-A68E-7D70D3F29587}" type="slidenum">
              <a:rPr kumimoji="0" lang="en-US" sz="10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aphicFrame>
        <p:nvGraphicFramePr>
          <p:cNvPr id="3" name="Table 2">
            <a:extLst>
              <a:ext uri="{FF2B5EF4-FFF2-40B4-BE49-F238E27FC236}">
                <a16:creationId xmlns:a16="http://schemas.microsoft.com/office/drawing/2014/main" id="{DB187AFB-DE70-8218-DF14-B81395DC542C}"/>
              </a:ext>
            </a:extLst>
          </p:cNvPr>
          <p:cNvGraphicFramePr>
            <a:graphicFrameLocks noGrp="1"/>
          </p:cNvGraphicFramePr>
          <p:nvPr>
            <p:extLst>
              <p:ext uri="{D42A27DB-BD31-4B8C-83A1-F6EECF244321}">
                <p14:modId xmlns:p14="http://schemas.microsoft.com/office/powerpoint/2010/main" val="1621910917"/>
              </p:ext>
            </p:extLst>
          </p:nvPr>
        </p:nvGraphicFramePr>
        <p:xfrm>
          <a:off x="673783" y="2258704"/>
          <a:ext cx="11048596" cy="2254995"/>
        </p:xfrm>
        <a:graphic>
          <a:graphicData uri="http://schemas.openxmlformats.org/drawingml/2006/table">
            <a:tbl>
              <a:tblPr>
                <a:tableStyleId>{5C22544A-7EE6-4342-B048-85BDC9FD1C3A}</a:tableStyleId>
              </a:tblPr>
              <a:tblGrid>
                <a:gridCol w="3753555">
                  <a:extLst>
                    <a:ext uri="{9D8B030D-6E8A-4147-A177-3AD203B41FA5}">
                      <a16:colId xmlns:a16="http://schemas.microsoft.com/office/drawing/2014/main" val="1094146235"/>
                    </a:ext>
                  </a:extLst>
                </a:gridCol>
                <a:gridCol w="3747671">
                  <a:extLst>
                    <a:ext uri="{9D8B030D-6E8A-4147-A177-3AD203B41FA5}">
                      <a16:colId xmlns:a16="http://schemas.microsoft.com/office/drawing/2014/main" val="3665158194"/>
                    </a:ext>
                  </a:extLst>
                </a:gridCol>
                <a:gridCol w="3547370">
                  <a:extLst>
                    <a:ext uri="{9D8B030D-6E8A-4147-A177-3AD203B41FA5}">
                      <a16:colId xmlns:a16="http://schemas.microsoft.com/office/drawing/2014/main" val="2543568687"/>
                    </a:ext>
                  </a:extLst>
                </a:gridCol>
              </a:tblGrid>
              <a:tr h="763252">
                <a:tc>
                  <a:txBody>
                    <a:bodyPr/>
                    <a:lstStyle/>
                    <a:p>
                      <a:pPr algn="l">
                        <a:spcAft>
                          <a:spcPts val="600"/>
                        </a:spcAft>
                      </a:pPr>
                      <a:r>
                        <a:rPr lang="en-US" sz="8000" b="1">
                          <a:solidFill>
                            <a:schemeClr val="accent1"/>
                          </a:solidFill>
                          <a:latin typeface="Avenir Next LT Pro"/>
                        </a:rPr>
                        <a:t>50%</a:t>
                      </a:r>
                    </a:p>
                  </a:txBody>
                  <a:tcPr marL="182880" marR="1828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spcAft>
                          <a:spcPts val="600"/>
                        </a:spcAft>
                      </a:pPr>
                      <a:r>
                        <a:rPr lang="en-US" sz="8000" b="1" kern="1200">
                          <a:solidFill>
                            <a:schemeClr val="accent1"/>
                          </a:solidFill>
                          <a:latin typeface="Avenir Next LT Pro"/>
                          <a:ea typeface="+mn-ea"/>
                          <a:cs typeface="+mn-cs"/>
                        </a:rPr>
                        <a:t>90% </a:t>
                      </a:r>
                    </a:p>
                  </a:txBody>
                  <a:tcPr marL="1828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rtl="0" eaLnBrk="1" latinLnBrk="0" hangingPunct="1">
                        <a:lnSpc>
                          <a:spcPct val="90000"/>
                        </a:lnSpc>
                        <a:spcAft>
                          <a:spcPts val="0"/>
                        </a:spcAft>
                      </a:pPr>
                      <a:r>
                        <a:rPr lang="en-US" sz="6000" b="1" kern="1200" dirty="0">
                          <a:solidFill>
                            <a:schemeClr val="accent1"/>
                          </a:solidFill>
                          <a:latin typeface="Avenir Next LT Pro"/>
                          <a:ea typeface="+mn-ea"/>
                          <a:cs typeface="+mn-cs"/>
                        </a:rPr>
                        <a:t>NNT=13</a:t>
                      </a:r>
                    </a:p>
                  </a:txBody>
                  <a:tcPr marL="182880" marR="1828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400125"/>
                  </a:ext>
                </a:extLst>
              </a:tr>
              <a:tr h="1035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accent1"/>
                          </a:solidFill>
                        </a:rPr>
                        <a:t>Fewer patients hospitalized compared to sham control</a:t>
                      </a:r>
                      <a:r>
                        <a:rPr lang="en-US" sz="1800" baseline="30000">
                          <a:solidFill>
                            <a:schemeClr val="accent1"/>
                          </a:solidFill>
                        </a:rPr>
                        <a:t>1</a:t>
                      </a:r>
                    </a:p>
                  </a:txBody>
                  <a:tcPr marL="182880" marR="1828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noProof="0" dirty="0">
                          <a:solidFill>
                            <a:schemeClr val="accent1"/>
                          </a:solidFill>
                          <a:latin typeface="+mn-lt"/>
                        </a:rPr>
                        <a:t>Greater chance of a &gt;20 point improvement in KCCQ compared to sham control</a:t>
                      </a:r>
                      <a:r>
                        <a:rPr lang="en-US" sz="1800" b="0" i="0" u="none" strike="noStrike" baseline="30000" noProof="0" dirty="0">
                          <a:solidFill>
                            <a:schemeClr val="accent1"/>
                          </a:solidFill>
                          <a:latin typeface="+mn-lt"/>
                        </a:rPr>
                        <a:t>2</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noProof="0" dirty="0">
                          <a:solidFill>
                            <a:schemeClr val="accent1"/>
                          </a:solidFill>
                          <a:latin typeface="+mn-lt"/>
                        </a:rPr>
                        <a:t>NNT to prevent a HF event in one patient is 55% lower than a popular SGLT2i</a:t>
                      </a:r>
                      <a:r>
                        <a:rPr lang="en-US" sz="1800" b="0" i="0" u="none" strike="noStrike" baseline="30000" noProof="0" dirty="0">
                          <a:solidFill>
                            <a:schemeClr val="accent1"/>
                          </a:solidFill>
                          <a:latin typeface="+mn-lt"/>
                        </a:rPr>
                        <a:t>3*</a:t>
                      </a:r>
                      <a:endParaRPr lang="en-US" baseline="30000" dirty="0">
                        <a:solidFill>
                          <a:schemeClr val="accent1"/>
                        </a:solidFill>
                      </a:endParaRPr>
                    </a:p>
                  </a:txBody>
                  <a:tcPr marL="182880" marR="1828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1360253"/>
                  </a:ext>
                </a:extLst>
              </a:tr>
            </a:tbl>
          </a:graphicData>
        </a:graphic>
      </p:graphicFrame>
      <p:sp>
        <p:nvSpPr>
          <p:cNvPr id="4" name="Title 3">
            <a:extLst>
              <a:ext uri="{FF2B5EF4-FFF2-40B4-BE49-F238E27FC236}">
                <a16:creationId xmlns:a16="http://schemas.microsoft.com/office/drawing/2014/main" id="{CB56F064-6056-D348-5192-C7098CE882B4}"/>
              </a:ext>
            </a:extLst>
          </p:cNvPr>
          <p:cNvSpPr txBox="1">
            <a:spLocks/>
          </p:cNvSpPr>
          <p:nvPr/>
        </p:nvSpPr>
        <p:spPr>
          <a:xfrm>
            <a:off x="583557" y="393540"/>
            <a:ext cx="11043292" cy="482224"/>
          </a:xfrm>
          <a:prstGeom prst="rect">
            <a:avLst/>
          </a:prstGeom>
        </p:spPr>
        <p:txBody>
          <a:bodyPr vert="horz" wrap="none" lIns="91440" tIns="45720" rIns="91440" bIns="45720" rtlCol="0" anchor="t">
            <a:noAutofit/>
          </a:bodyPr>
          <a:lstStyle>
            <a:lvl1pPr algn="l" defTabSz="914400" rtl="0" eaLnBrk="1" latinLnBrk="0" hangingPunct="1">
              <a:lnSpc>
                <a:spcPct val="90000"/>
              </a:lnSpc>
              <a:spcBef>
                <a:spcPct val="0"/>
              </a:spcBef>
              <a:buNone/>
              <a:defRPr sz="3000" b="1" kern="1200" cap="all" baseline="0">
                <a:solidFill>
                  <a:schemeClr val="tx1"/>
                </a:solidFill>
                <a:latin typeface="+mj-lt"/>
                <a:ea typeface="+mj-ea"/>
                <a:cs typeface="+mj-cs"/>
              </a:defRPr>
            </a:lvl1pPr>
          </a:lstStyle>
          <a:p>
            <a:r>
              <a:rPr lang="en-US"/>
              <a:t>3-Year Responder group highlights</a:t>
            </a:r>
          </a:p>
        </p:txBody>
      </p:sp>
      <p:sp>
        <p:nvSpPr>
          <p:cNvPr id="8" name="Text Placeholder 9">
            <a:extLst>
              <a:ext uri="{FF2B5EF4-FFF2-40B4-BE49-F238E27FC236}">
                <a16:creationId xmlns:a16="http://schemas.microsoft.com/office/drawing/2014/main" id="{80CB9D7F-282E-E302-F744-9937381DE014}"/>
              </a:ext>
            </a:extLst>
          </p:cNvPr>
          <p:cNvSpPr>
            <a:spLocks noGrp="1"/>
          </p:cNvSpPr>
          <p:nvPr>
            <p:ph type="body" idx="11"/>
          </p:nvPr>
        </p:nvSpPr>
        <p:spPr>
          <a:xfrm>
            <a:off x="610137" y="872440"/>
            <a:ext cx="11016713" cy="362436"/>
          </a:xfrm>
        </p:spPr>
        <p:txBody>
          <a:bodyPr wrap="square">
            <a:normAutofit/>
          </a:bodyPr>
          <a:lstStyle/>
          <a:p>
            <a:r>
              <a:rPr lang="en-US" sz="1800"/>
              <a:t>Demonstrate long-term benefit of atrial shunt therapy in Heart failure patients with EF≥40%</a:t>
            </a:r>
          </a:p>
        </p:txBody>
      </p:sp>
      <p:pic>
        <p:nvPicPr>
          <p:cNvPr id="9" name="590F9A98-2262-4EF3-A2DC-8A8B20ED36E3">
            <a:extLst>
              <a:ext uri="{FF2B5EF4-FFF2-40B4-BE49-F238E27FC236}">
                <a16:creationId xmlns:a16="http://schemas.microsoft.com/office/drawing/2014/main" id="{F578FBB1-D33E-5BFC-28A1-26654F5E3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8479" y="202231"/>
            <a:ext cx="1392382" cy="12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87D3CB1D-1E02-B048-8591-5844B796EE48}"/>
              </a:ext>
            </a:extLst>
          </p:cNvPr>
          <p:cNvSpPr txBox="1"/>
          <p:nvPr/>
        </p:nvSpPr>
        <p:spPr>
          <a:xfrm>
            <a:off x="849354" y="5856842"/>
            <a:ext cx="11142614" cy="400110"/>
          </a:xfrm>
          <a:prstGeom prst="rect">
            <a:avLst/>
          </a:prstGeom>
          <a:noFill/>
        </p:spPr>
        <p:txBody>
          <a:bodyPr wrap="square" lIns="91440" tIns="45720" rIns="91440" bIns="45720" anchor="t">
            <a:spAutoFit/>
          </a:bodyPr>
          <a:lstStyle/>
          <a:p>
            <a:pPr>
              <a:defRPr/>
            </a:pPr>
            <a:r>
              <a:rPr lang="en-US" sz="1000" baseline="30000" dirty="0">
                <a:solidFill>
                  <a:srgbClr val="4F4F4F"/>
                </a:solidFill>
                <a:latin typeface="Corbel"/>
              </a:rPr>
              <a:t>1</a:t>
            </a:r>
            <a:r>
              <a:rPr lang="en-US" sz="1000" dirty="0">
                <a:solidFill>
                  <a:srgbClr val="4F4F4F"/>
                </a:solidFill>
                <a:latin typeface="Corbel"/>
              </a:rPr>
              <a:t>Litwin, Sheldon E., et al.  American Heart Journal 278 (2024): 106-116.; </a:t>
            </a:r>
            <a:r>
              <a:rPr lang="en-US" sz="1000" baseline="30000" dirty="0">
                <a:solidFill>
                  <a:srgbClr val="4F4F4F"/>
                </a:solidFill>
                <a:latin typeface="Corbel"/>
              </a:rPr>
              <a:t>2</a:t>
            </a:r>
            <a:r>
              <a:rPr lang="en-US" sz="1000" dirty="0">
                <a:solidFill>
                  <a:srgbClr val="4F4F4F"/>
                </a:solidFill>
                <a:latin typeface="Corbel"/>
              </a:rPr>
              <a:t>Baim Clinical Research Institute, data on file;  </a:t>
            </a:r>
            <a:r>
              <a:rPr lang="en-US" sz="1000" baseline="30000" dirty="0">
                <a:solidFill>
                  <a:srgbClr val="4F4F4F"/>
                </a:solidFill>
                <a:latin typeface="Corbel"/>
              </a:rPr>
              <a:t>3</a:t>
            </a:r>
            <a:r>
              <a:rPr lang="en-US" sz="1000" dirty="0">
                <a:solidFill>
                  <a:srgbClr val="4F4F4F"/>
                </a:solidFill>
                <a:latin typeface="Corbel"/>
              </a:rPr>
              <a:t>Anker, NEJM, 2021</a:t>
            </a:r>
          </a:p>
          <a:p>
            <a:pPr>
              <a:defRPr/>
            </a:pPr>
            <a:r>
              <a:rPr lang="en-US" sz="1000" baseline="30000" dirty="0">
                <a:solidFill>
                  <a:srgbClr val="4F4F4F"/>
                </a:solidFill>
                <a:latin typeface="Corbel"/>
              </a:rPr>
              <a:t>*</a:t>
            </a:r>
            <a:r>
              <a:rPr lang="en-US" sz="1000" dirty="0">
                <a:solidFill>
                  <a:srgbClr val="4F4F4F"/>
                </a:solidFill>
                <a:latin typeface="Corbel"/>
              </a:rPr>
              <a:t>Not a head-t0-head comparison; based on data from separate studies with different patient populations and other variables. Data presented for information purposes.</a:t>
            </a:r>
          </a:p>
        </p:txBody>
      </p:sp>
      <p:sp>
        <p:nvSpPr>
          <p:cNvPr id="12" name="Rectangle: Rounded Corners 11">
            <a:extLst>
              <a:ext uri="{FF2B5EF4-FFF2-40B4-BE49-F238E27FC236}">
                <a16:creationId xmlns:a16="http://schemas.microsoft.com/office/drawing/2014/main" id="{30C0BAD6-B991-D912-C241-008E94439B27}"/>
              </a:ext>
            </a:extLst>
          </p:cNvPr>
          <p:cNvSpPr/>
          <p:nvPr/>
        </p:nvSpPr>
        <p:spPr>
          <a:xfrm>
            <a:off x="673782" y="4991125"/>
            <a:ext cx="11016713" cy="762498"/>
          </a:xfrm>
          <a:prstGeom prst="roundRect">
            <a:avLst>
              <a:gd name="adj" fmla="val 4044"/>
            </a:avLst>
          </a:prstGeom>
          <a:solidFill>
            <a:schemeClr val="bg2">
              <a:lumMod val="9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chemeClr val="accent1"/>
                </a:solidFill>
                <a:latin typeface="Corbel" panose="020B0503020204020204"/>
              </a:rPr>
              <a:t>S</a:t>
            </a:r>
            <a:r>
              <a:rPr kumimoji="0" lang="en-US" sz="2400" b="1" i="0" u="none" strike="noStrike" kern="1200" cap="none" spc="0" normalizeH="0" baseline="0" noProof="0" err="1">
                <a:ln>
                  <a:noFill/>
                </a:ln>
                <a:solidFill>
                  <a:schemeClr val="accent1"/>
                </a:solidFill>
                <a:effectLst/>
                <a:uLnTx/>
                <a:uFillTx/>
                <a:latin typeface="Corbel" panose="020B0503020204020204"/>
                <a:ea typeface="+mn-ea"/>
                <a:cs typeface="+mn-cs"/>
              </a:rPr>
              <a:t>trong</a:t>
            </a:r>
            <a:r>
              <a:rPr kumimoji="0" lang="en-US" sz="2400" b="1" i="0" u="none" strike="noStrike" kern="1200" cap="none" spc="0" normalizeH="0" baseline="0" noProof="0">
                <a:ln>
                  <a:noFill/>
                </a:ln>
                <a:solidFill>
                  <a:schemeClr val="accent1"/>
                </a:solidFill>
                <a:effectLst/>
                <a:uLnTx/>
                <a:uFillTx/>
                <a:latin typeface="Corbel" panose="020B0503020204020204"/>
                <a:ea typeface="+mn-ea"/>
                <a:cs typeface="+mn-cs"/>
              </a:rPr>
              <a:t> safety profile.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3B68"/>
                </a:solidFill>
                <a:effectLst/>
                <a:uLnTx/>
                <a:uFillTx/>
                <a:latin typeface="Corbel" panose="020B0503020204020204"/>
                <a:ea typeface="+mn-ea"/>
                <a:cs typeface="+mn-cs"/>
              </a:rPr>
              <a:t>No statistical difference in CV mortality, stroke, or other serious </a:t>
            </a:r>
            <a:r>
              <a:rPr kumimoji="0" lang="en-US" sz="1600" b="0" i="0" u="none" strike="noStrike" kern="1200" cap="none" spc="0" normalizeH="0" baseline="0" noProof="0" err="1">
                <a:ln>
                  <a:noFill/>
                </a:ln>
                <a:solidFill>
                  <a:srgbClr val="173B68"/>
                </a:solidFill>
                <a:effectLst/>
                <a:uLnTx/>
                <a:uFillTx/>
                <a:latin typeface="Corbel" panose="020B0503020204020204"/>
                <a:ea typeface="+mn-ea"/>
                <a:cs typeface="+mn-cs"/>
              </a:rPr>
              <a:t>adver</a:t>
            </a:r>
            <a:r>
              <a:rPr lang="en-US" sz="1600">
                <a:solidFill>
                  <a:srgbClr val="173B68"/>
                </a:solidFill>
                <a:latin typeface="Corbel" panose="020B0503020204020204"/>
              </a:rPr>
              <a:t>se events</a:t>
            </a:r>
            <a:r>
              <a:rPr kumimoji="0" lang="en-US" sz="1600" b="0" i="0" u="none" strike="noStrike" kern="1200" cap="none" spc="0" normalizeH="0" baseline="0" noProof="0">
                <a:ln>
                  <a:noFill/>
                </a:ln>
                <a:solidFill>
                  <a:srgbClr val="173B68"/>
                </a:solidFill>
                <a:effectLst/>
                <a:uLnTx/>
                <a:uFillTx/>
                <a:latin typeface="Corbel" panose="020B0503020204020204"/>
                <a:ea typeface="+mn-ea"/>
                <a:cs typeface="+mn-cs"/>
              </a:rPr>
              <a:t> vs sham.</a:t>
            </a:r>
          </a:p>
        </p:txBody>
      </p:sp>
    </p:spTree>
    <p:extLst>
      <p:ext uri="{BB962C8B-B14F-4D97-AF65-F5344CB8AC3E}">
        <p14:creationId xmlns:p14="http://schemas.microsoft.com/office/powerpoint/2010/main" val="366334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6D5E1-BEDD-4CBF-9F53-B7D7166BD0E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C99E453-B86A-69CB-F94F-EC2DA9F81381}"/>
              </a:ext>
            </a:extLst>
          </p:cNvPr>
          <p:cNvPicPr>
            <a:picLocks noChangeAspect="1"/>
          </p:cNvPicPr>
          <p:nvPr/>
        </p:nvPicPr>
        <p:blipFill>
          <a:blip r:embed="rId3"/>
          <a:srcRect l="6358" b="9140"/>
          <a:stretch/>
        </p:blipFill>
        <p:spPr>
          <a:xfrm>
            <a:off x="1714500" y="1720420"/>
            <a:ext cx="4965700" cy="2760351"/>
          </a:xfrm>
          <a:prstGeom prst="rect">
            <a:avLst/>
          </a:prstGeom>
        </p:spPr>
      </p:pic>
      <p:sp>
        <p:nvSpPr>
          <p:cNvPr id="2" name="Title 1">
            <a:extLst>
              <a:ext uri="{FF2B5EF4-FFF2-40B4-BE49-F238E27FC236}">
                <a16:creationId xmlns:a16="http://schemas.microsoft.com/office/drawing/2014/main" id="{1AD1CED8-AC09-0E46-A31F-B5034F15A160}"/>
              </a:ext>
            </a:extLst>
          </p:cNvPr>
          <p:cNvSpPr>
            <a:spLocks noGrp="1"/>
          </p:cNvSpPr>
          <p:nvPr>
            <p:ph type="title"/>
          </p:nvPr>
        </p:nvSpPr>
        <p:spPr/>
        <p:txBody>
          <a:bodyPr/>
          <a:lstStyle/>
          <a:p>
            <a:r>
              <a:rPr lang="en-US"/>
              <a:t>HF events Through 3years in responder </a:t>
            </a:r>
            <a:r>
              <a:rPr lang="en-US" err="1"/>
              <a:t>groUp</a:t>
            </a:r>
            <a:endParaRPr lang="en-US"/>
          </a:p>
        </p:txBody>
      </p:sp>
      <p:sp>
        <p:nvSpPr>
          <p:cNvPr id="4" name="Text Placeholder 3">
            <a:extLst>
              <a:ext uri="{FF2B5EF4-FFF2-40B4-BE49-F238E27FC236}">
                <a16:creationId xmlns:a16="http://schemas.microsoft.com/office/drawing/2014/main" id="{9E0BD217-3E8A-03E5-4670-A195B070450F}"/>
              </a:ext>
            </a:extLst>
          </p:cNvPr>
          <p:cNvSpPr>
            <a:spLocks noGrp="1"/>
          </p:cNvSpPr>
          <p:nvPr>
            <p:ph type="body" idx="11"/>
          </p:nvPr>
        </p:nvSpPr>
        <p:spPr/>
        <p:txBody>
          <a:bodyPr>
            <a:normAutofit/>
          </a:bodyPr>
          <a:lstStyle/>
          <a:p>
            <a:r>
              <a:rPr lang="en-US" sz="1800"/>
              <a:t>Sustained reduction in hf event rate Despite 80% higher SGLT2</a:t>
            </a:r>
            <a:r>
              <a:rPr lang="en-US" sz="1800" cap="none"/>
              <a:t>i</a:t>
            </a:r>
            <a:r>
              <a:rPr lang="en-US" sz="1800"/>
              <a:t> use in control arm</a:t>
            </a:r>
          </a:p>
        </p:txBody>
      </p:sp>
      <p:sp>
        <p:nvSpPr>
          <p:cNvPr id="6" name="Slide Number Placeholder 5">
            <a:extLst>
              <a:ext uri="{FF2B5EF4-FFF2-40B4-BE49-F238E27FC236}">
                <a16:creationId xmlns:a16="http://schemas.microsoft.com/office/drawing/2014/main" id="{A0803D75-4706-DE1C-3329-CCA0F941930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563B3-69AC-0C4C-A68E-7D70D3F29587}" type="slidenum">
              <a:rPr kumimoji="0" lang="en-US" sz="10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aphicFrame>
        <p:nvGraphicFramePr>
          <p:cNvPr id="11" name="Table 10">
            <a:extLst>
              <a:ext uri="{FF2B5EF4-FFF2-40B4-BE49-F238E27FC236}">
                <a16:creationId xmlns:a16="http://schemas.microsoft.com/office/drawing/2014/main" id="{8B54915A-B299-99C7-2E62-025B7EA74F1F}"/>
              </a:ext>
            </a:extLst>
          </p:cNvPr>
          <p:cNvGraphicFramePr>
            <a:graphicFrameLocks noGrp="1"/>
          </p:cNvGraphicFramePr>
          <p:nvPr/>
        </p:nvGraphicFramePr>
        <p:xfrm>
          <a:off x="515649" y="5339884"/>
          <a:ext cx="6373526" cy="335280"/>
        </p:xfrm>
        <a:graphic>
          <a:graphicData uri="http://schemas.openxmlformats.org/drawingml/2006/table">
            <a:tbl>
              <a:tblPr firstRow="1" firstCol="1" bandRow="1"/>
              <a:tblGrid>
                <a:gridCol w="822960">
                  <a:extLst>
                    <a:ext uri="{9D8B030D-6E8A-4147-A177-3AD203B41FA5}">
                      <a16:colId xmlns:a16="http://schemas.microsoft.com/office/drawing/2014/main" val="376097803"/>
                    </a:ext>
                  </a:extLst>
                </a:gridCol>
                <a:gridCol w="792938">
                  <a:extLst>
                    <a:ext uri="{9D8B030D-6E8A-4147-A177-3AD203B41FA5}">
                      <a16:colId xmlns:a16="http://schemas.microsoft.com/office/drawing/2014/main" val="3325624213"/>
                    </a:ext>
                  </a:extLst>
                </a:gridCol>
                <a:gridCol w="792938">
                  <a:extLst>
                    <a:ext uri="{9D8B030D-6E8A-4147-A177-3AD203B41FA5}">
                      <a16:colId xmlns:a16="http://schemas.microsoft.com/office/drawing/2014/main" val="3327574353"/>
                    </a:ext>
                  </a:extLst>
                </a:gridCol>
                <a:gridCol w="792938">
                  <a:extLst>
                    <a:ext uri="{9D8B030D-6E8A-4147-A177-3AD203B41FA5}">
                      <a16:colId xmlns:a16="http://schemas.microsoft.com/office/drawing/2014/main" val="4290793909"/>
                    </a:ext>
                  </a:extLst>
                </a:gridCol>
                <a:gridCol w="792938">
                  <a:extLst>
                    <a:ext uri="{9D8B030D-6E8A-4147-A177-3AD203B41FA5}">
                      <a16:colId xmlns:a16="http://schemas.microsoft.com/office/drawing/2014/main" val="3613314071"/>
                    </a:ext>
                  </a:extLst>
                </a:gridCol>
                <a:gridCol w="792938">
                  <a:extLst>
                    <a:ext uri="{9D8B030D-6E8A-4147-A177-3AD203B41FA5}">
                      <a16:colId xmlns:a16="http://schemas.microsoft.com/office/drawing/2014/main" val="1293099613"/>
                    </a:ext>
                  </a:extLst>
                </a:gridCol>
                <a:gridCol w="792938">
                  <a:extLst>
                    <a:ext uri="{9D8B030D-6E8A-4147-A177-3AD203B41FA5}">
                      <a16:colId xmlns:a16="http://schemas.microsoft.com/office/drawing/2014/main" val="2085319736"/>
                    </a:ext>
                  </a:extLst>
                </a:gridCol>
                <a:gridCol w="792938">
                  <a:extLst>
                    <a:ext uri="{9D8B030D-6E8A-4147-A177-3AD203B41FA5}">
                      <a16:colId xmlns:a16="http://schemas.microsoft.com/office/drawing/2014/main" val="2949781703"/>
                    </a:ext>
                  </a:extLst>
                </a:gridCol>
              </a:tblGrid>
              <a:tr h="0">
                <a:tc>
                  <a:txBody>
                    <a:bodyPr/>
                    <a:lstStyle/>
                    <a:p>
                      <a:pPr marL="0" marR="0">
                        <a:spcBef>
                          <a:spcPts val="0"/>
                        </a:spcBef>
                        <a:spcAft>
                          <a:spcPts val="0"/>
                        </a:spcAft>
                      </a:pPr>
                      <a:r>
                        <a:rPr lang="en-US" sz="1100">
                          <a:effectLst/>
                          <a:latin typeface="+mj-lt"/>
                          <a:ea typeface="DengXian" panose="02010600030101010101" pitchFamily="2" charset="-122"/>
                          <a:cs typeface="Times New Roman" panose="02020603050405020304" pitchFamily="18" charset="0"/>
                        </a:rPr>
                        <a:t>Treatment</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mj-lt"/>
                          <a:ea typeface="DengXian" panose="02010600030101010101" pitchFamily="2" charset="-122"/>
                          <a:cs typeface="Times New Roman" panose="02020603050405020304" pitchFamily="18" charset="0"/>
                        </a:rPr>
                        <a:t>161</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mj-lt"/>
                          <a:ea typeface="DengXian" panose="02010600030101010101" pitchFamily="2" charset="-122"/>
                          <a:cs typeface="Times New Roman" panose="02020603050405020304" pitchFamily="18" charset="0"/>
                        </a:rPr>
                        <a:t>160</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mj-lt"/>
                          <a:ea typeface="DengXian" panose="02010600030101010101" pitchFamily="2" charset="-122"/>
                          <a:cs typeface="Times New Roman" panose="02020603050405020304" pitchFamily="18" charset="0"/>
                        </a:rPr>
                        <a:t>160</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mj-lt"/>
                          <a:ea typeface="DengXian" panose="02010600030101010101" pitchFamily="2" charset="-122"/>
                          <a:cs typeface="Times New Roman" panose="02020603050405020304" pitchFamily="18" charset="0"/>
                        </a:rPr>
                        <a:t>159</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mj-lt"/>
                          <a:ea typeface="DengXian" panose="02010600030101010101" pitchFamily="2" charset="-122"/>
                          <a:cs typeface="Times New Roman" panose="02020603050405020304" pitchFamily="18" charset="0"/>
                        </a:rPr>
                        <a:t>155</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mj-lt"/>
                          <a:ea typeface="DengXian" panose="02010600030101010101" pitchFamily="2" charset="-122"/>
                          <a:cs typeface="Times New Roman" panose="02020603050405020304" pitchFamily="18" charset="0"/>
                        </a:rPr>
                        <a:t>150</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mj-lt"/>
                          <a:ea typeface="DengXian" panose="02010600030101010101" pitchFamily="2" charset="-122"/>
                          <a:cs typeface="Times New Roman" panose="02020603050405020304" pitchFamily="18" charset="0"/>
                        </a:rPr>
                        <a:t>133</a:t>
                      </a:r>
                    </a:p>
                  </a:txBody>
                  <a:tcPr marL="68580" marR="68580" marT="0" marB="0">
                    <a:lnL>
                      <a:noFill/>
                    </a:lnL>
                    <a:lnR>
                      <a:noFill/>
                    </a:lnR>
                    <a:lnT>
                      <a:noFill/>
                    </a:lnT>
                    <a:lnB>
                      <a:noFill/>
                    </a:lnB>
                  </a:tcPr>
                </a:tc>
                <a:extLst>
                  <a:ext uri="{0D108BD9-81ED-4DB2-BD59-A6C34878D82A}">
                    <a16:rowId xmlns:a16="http://schemas.microsoft.com/office/drawing/2014/main" val="4010693870"/>
                  </a:ext>
                </a:extLst>
              </a:tr>
              <a:tr h="0">
                <a:tc>
                  <a:txBody>
                    <a:bodyPr/>
                    <a:lstStyle/>
                    <a:p>
                      <a:pPr marL="0" marR="0">
                        <a:spcBef>
                          <a:spcPts val="0"/>
                        </a:spcBef>
                        <a:spcAft>
                          <a:spcPts val="0"/>
                        </a:spcAft>
                      </a:pPr>
                      <a:r>
                        <a:rPr lang="en-US" sz="1100">
                          <a:effectLst/>
                          <a:latin typeface="+mj-lt"/>
                          <a:ea typeface="DengXian" panose="02010600030101010101" pitchFamily="2" charset="-122"/>
                          <a:cs typeface="Times New Roman" panose="02020603050405020304" pitchFamily="18" charset="0"/>
                        </a:rPr>
                        <a:t>Control</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mj-lt"/>
                          <a:ea typeface="DengXian" panose="02010600030101010101" pitchFamily="2" charset="-122"/>
                          <a:cs typeface="Times New Roman" panose="02020603050405020304" pitchFamily="18" charset="0"/>
                        </a:rPr>
                        <a:t>152</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mj-lt"/>
                          <a:ea typeface="DengXian" panose="02010600030101010101" pitchFamily="2" charset="-122"/>
                          <a:cs typeface="Times New Roman" panose="02020603050405020304" pitchFamily="18" charset="0"/>
                        </a:rPr>
                        <a:t>150</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mj-lt"/>
                          <a:ea typeface="DengXian" panose="02010600030101010101" pitchFamily="2" charset="-122"/>
                          <a:cs typeface="Times New Roman" panose="02020603050405020304" pitchFamily="18" charset="0"/>
                        </a:rPr>
                        <a:t>150</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mj-lt"/>
                          <a:ea typeface="DengXian" panose="02010600030101010101" pitchFamily="2" charset="-122"/>
                          <a:cs typeface="Times New Roman" panose="02020603050405020304" pitchFamily="18" charset="0"/>
                        </a:rPr>
                        <a:t>146</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mj-lt"/>
                          <a:ea typeface="DengXian" panose="02010600030101010101" pitchFamily="2" charset="-122"/>
                          <a:cs typeface="Times New Roman" panose="02020603050405020304" pitchFamily="18" charset="0"/>
                        </a:rPr>
                        <a:t>139</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mj-lt"/>
                          <a:ea typeface="DengXian" panose="02010600030101010101" pitchFamily="2" charset="-122"/>
                          <a:cs typeface="Times New Roman" panose="02020603050405020304" pitchFamily="18" charset="0"/>
                        </a:rPr>
                        <a:t>118</a:t>
                      </a: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mj-lt"/>
                          <a:ea typeface="DengXian" panose="02010600030101010101" pitchFamily="2" charset="-122"/>
                          <a:cs typeface="Times New Roman" panose="02020603050405020304" pitchFamily="18" charset="0"/>
                        </a:rPr>
                        <a:t>101</a:t>
                      </a:r>
                    </a:p>
                  </a:txBody>
                  <a:tcPr marL="68580" marR="68580" marT="0" marB="0">
                    <a:lnL>
                      <a:noFill/>
                    </a:lnL>
                    <a:lnR>
                      <a:noFill/>
                    </a:lnR>
                    <a:lnT>
                      <a:noFill/>
                    </a:lnT>
                    <a:lnB>
                      <a:noFill/>
                    </a:lnB>
                  </a:tcPr>
                </a:tc>
                <a:extLst>
                  <a:ext uri="{0D108BD9-81ED-4DB2-BD59-A6C34878D82A}">
                    <a16:rowId xmlns:a16="http://schemas.microsoft.com/office/drawing/2014/main" val="1477637861"/>
                  </a:ext>
                </a:extLst>
              </a:tr>
            </a:tbl>
          </a:graphicData>
        </a:graphic>
      </p:graphicFrame>
      <p:sp>
        <p:nvSpPr>
          <p:cNvPr id="14" name="TextBox 13">
            <a:extLst>
              <a:ext uri="{FF2B5EF4-FFF2-40B4-BE49-F238E27FC236}">
                <a16:creationId xmlns:a16="http://schemas.microsoft.com/office/drawing/2014/main" id="{ECF9426F-CC74-63C6-CB01-A9B7EE9C201E}"/>
              </a:ext>
            </a:extLst>
          </p:cNvPr>
          <p:cNvSpPr txBox="1"/>
          <p:nvPr/>
        </p:nvSpPr>
        <p:spPr>
          <a:xfrm>
            <a:off x="5112008" y="2068253"/>
            <a:ext cx="122341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73B68"/>
                </a:solidFill>
                <a:effectLst/>
                <a:uLnTx/>
                <a:uFillTx/>
                <a:latin typeface="Corbel" panose="020B0503020204020204"/>
                <a:ea typeface="+mn-ea"/>
                <a:cs typeface="+mn-cs"/>
              </a:rPr>
              <a:t>Sham control</a:t>
            </a:r>
          </a:p>
        </p:txBody>
      </p:sp>
      <p:sp>
        <p:nvSpPr>
          <p:cNvPr id="15" name="TextBox 14">
            <a:extLst>
              <a:ext uri="{FF2B5EF4-FFF2-40B4-BE49-F238E27FC236}">
                <a16:creationId xmlns:a16="http://schemas.microsoft.com/office/drawing/2014/main" id="{435CC985-E963-9CF0-39D0-09825F3A8C27}"/>
              </a:ext>
            </a:extLst>
          </p:cNvPr>
          <p:cNvSpPr txBox="1"/>
          <p:nvPr/>
        </p:nvSpPr>
        <p:spPr>
          <a:xfrm>
            <a:off x="4696253" y="3658204"/>
            <a:ext cx="163916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Corbel" panose="020B0503020204020204"/>
                <a:ea typeface="+mn-ea"/>
                <a:cs typeface="+mn-cs"/>
              </a:rPr>
              <a:t>Corvia Atrial Shunt</a:t>
            </a:r>
          </a:p>
        </p:txBody>
      </p:sp>
      <p:sp>
        <p:nvSpPr>
          <p:cNvPr id="21" name="TextBox 20">
            <a:extLst>
              <a:ext uri="{FF2B5EF4-FFF2-40B4-BE49-F238E27FC236}">
                <a16:creationId xmlns:a16="http://schemas.microsoft.com/office/drawing/2014/main" id="{C49A0899-D8C7-6CFF-036A-0DF06BFC0FA8}"/>
              </a:ext>
            </a:extLst>
          </p:cNvPr>
          <p:cNvSpPr txBox="1"/>
          <p:nvPr/>
        </p:nvSpPr>
        <p:spPr>
          <a:xfrm>
            <a:off x="3519156" y="4758454"/>
            <a:ext cx="88998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73B68"/>
                </a:solidFill>
                <a:effectLst/>
                <a:uLnTx/>
                <a:uFillTx/>
                <a:latin typeface="Corbel" panose="020B0503020204020204"/>
                <a:ea typeface="+mn-ea"/>
                <a:cs typeface="+mn-cs"/>
              </a:rPr>
              <a:t>Time (days)</a:t>
            </a:r>
          </a:p>
        </p:txBody>
      </p:sp>
      <p:sp>
        <p:nvSpPr>
          <p:cNvPr id="42" name="TextBox 41">
            <a:extLst>
              <a:ext uri="{FF2B5EF4-FFF2-40B4-BE49-F238E27FC236}">
                <a16:creationId xmlns:a16="http://schemas.microsoft.com/office/drawing/2014/main" id="{D06C9DE6-26F5-6DB8-CD60-D8C8DB4FA973}"/>
              </a:ext>
            </a:extLst>
          </p:cNvPr>
          <p:cNvSpPr txBox="1"/>
          <p:nvPr/>
        </p:nvSpPr>
        <p:spPr>
          <a:xfrm>
            <a:off x="5581069" y="2730573"/>
            <a:ext cx="844795"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73B68"/>
                </a:solidFill>
                <a:effectLst/>
                <a:uLnTx/>
                <a:uFillTx/>
                <a:latin typeface="Corbel" panose="020B0503020204020204"/>
                <a:ea typeface="+mn-ea"/>
                <a:cs typeface="+mn-cs"/>
              </a:rPr>
              <a:t>p=</a:t>
            </a:r>
            <a:r>
              <a:rPr lang="en-US" sz="1400" kern="0">
                <a:solidFill>
                  <a:srgbClr val="173B68"/>
                </a:solidFill>
                <a:latin typeface="Corbel" panose="020B0503020204020204"/>
              </a:rPr>
              <a:t>0.012</a:t>
            </a:r>
            <a:endParaRPr kumimoji="0" lang="en-US" sz="1400" b="0" i="0" u="none" strike="noStrike" kern="0" cap="none" spc="0" normalizeH="0" baseline="30000" noProof="0">
              <a:ln>
                <a:noFill/>
              </a:ln>
              <a:solidFill>
                <a:srgbClr val="173B68"/>
              </a:solidFill>
              <a:effectLst/>
              <a:uLnTx/>
              <a:uFillTx/>
              <a:latin typeface="Corbel" panose="020B0503020204020204"/>
              <a:ea typeface="+mn-ea"/>
              <a:cs typeface="+mn-cs"/>
            </a:endParaRPr>
          </a:p>
        </p:txBody>
      </p:sp>
      <p:cxnSp>
        <p:nvCxnSpPr>
          <p:cNvPr id="45" name="Straight Connector 44">
            <a:extLst>
              <a:ext uri="{FF2B5EF4-FFF2-40B4-BE49-F238E27FC236}">
                <a16:creationId xmlns:a16="http://schemas.microsoft.com/office/drawing/2014/main" id="{A4D7AA41-8790-D580-E550-FF41A935286F}"/>
              </a:ext>
            </a:extLst>
          </p:cNvPr>
          <p:cNvCxnSpPr>
            <a:cxnSpLocks/>
          </p:cNvCxnSpPr>
          <p:nvPr/>
        </p:nvCxnSpPr>
        <p:spPr>
          <a:xfrm>
            <a:off x="577850" y="5297747"/>
            <a:ext cx="6012112" cy="0"/>
          </a:xfrm>
          <a:prstGeom prst="line">
            <a:avLst/>
          </a:prstGeom>
          <a:noFill/>
          <a:ln w="6350" cap="flat" cmpd="sng" algn="ctr">
            <a:solidFill>
              <a:srgbClr val="65A0BF"/>
            </a:solidFill>
            <a:prstDash val="solid"/>
            <a:miter lim="800000"/>
          </a:ln>
          <a:effectLst/>
        </p:spPr>
      </p:cxnSp>
      <p:sp>
        <p:nvSpPr>
          <p:cNvPr id="5" name="Rectangle 4">
            <a:extLst>
              <a:ext uri="{FF2B5EF4-FFF2-40B4-BE49-F238E27FC236}">
                <a16:creationId xmlns:a16="http://schemas.microsoft.com/office/drawing/2014/main" id="{0D897A61-202A-FCCB-2116-485DFC724443}"/>
              </a:ext>
            </a:extLst>
          </p:cNvPr>
          <p:cNvSpPr/>
          <p:nvPr/>
        </p:nvSpPr>
        <p:spPr>
          <a:xfrm rot="16200000">
            <a:off x="855327" y="3039883"/>
            <a:ext cx="615225" cy="2300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73B68"/>
                </a:solidFill>
                <a:effectLst/>
                <a:uLnTx/>
                <a:uFillTx/>
                <a:latin typeface="Corbel" panose="020B0503020204020204"/>
                <a:ea typeface="+mn-ea"/>
                <a:cs typeface="+mn-cs"/>
              </a:rPr>
              <a:t>MCF</a:t>
            </a:r>
          </a:p>
        </p:txBody>
      </p:sp>
      <p:sp>
        <p:nvSpPr>
          <p:cNvPr id="13" name="Footer Placeholder 12">
            <a:extLst>
              <a:ext uri="{FF2B5EF4-FFF2-40B4-BE49-F238E27FC236}">
                <a16:creationId xmlns:a16="http://schemas.microsoft.com/office/drawing/2014/main" id="{958639CC-D171-4494-FD84-C1B37620E6B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solidFill>
                  <a:srgbClr val="FFFFFF"/>
                </a:solidFill>
                <a:latin typeface="Corbel" panose="020B0503020204020204"/>
              </a:rPr>
              <a:t>REDUCE LAP-HF II 3Y RESPONDER DATA</a:t>
            </a:r>
            <a:endParaRPr kumimoji="0" lang="en-US" sz="1000" b="0" i="0" u="none" strike="noStrike" kern="0" cap="none" spc="100" normalizeH="0" baseline="0" noProof="0">
              <a:ln>
                <a:noFill/>
              </a:ln>
              <a:solidFill>
                <a:srgbClr val="FFFFFF"/>
              </a:solidFill>
              <a:effectLst/>
              <a:uLnTx/>
              <a:uFillTx/>
              <a:latin typeface="Corbel" panose="020B0503020204020204"/>
              <a:ea typeface="+mn-ea"/>
              <a:cs typeface="+mn-cs"/>
            </a:endParaRPr>
          </a:p>
        </p:txBody>
      </p:sp>
      <p:graphicFrame>
        <p:nvGraphicFramePr>
          <p:cNvPr id="30" name="Table 68">
            <a:extLst>
              <a:ext uri="{FF2B5EF4-FFF2-40B4-BE49-F238E27FC236}">
                <a16:creationId xmlns:a16="http://schemas.microsoft.com/office/drawing/2014/main" id="{86D5EFEC-4C05-2524-B069-ADDF67D9C407}"/>
              </a:ext>
            </a:extLst>
          </p:cNvPr>
          <p:cNvGraphicFramePr>
            <a:graphicFrameLocks noGrp="1"/>
          </p:cNvGraphicFramePr>
          <p:nvPr>
            <p:extLst>
              <p:ext uri="{D42A27DB-BD31-4B8C-83A1-F6EECF244321}">
                <p14:modId xmlns:p14="http://schemas.microsoft.com/office/powerpoint/2010/main" val="2422661165"/>
              </p:ext>
            </p:extLst>
          </p:nvPr>
        </p:nvGraphicFramePr>
        <p:xfrm>
          <a:off x="1358785" y="4502324"/>
          <a:ext cx="5493824" cy="259080"/>
        </p:xfrm>
        <a:graphic>
          <a:graphicData uri="http://schemas.openxmlformats.org/drawingml/2006/table">
            <a:tbl>
              <a:tblPr firstRow="1" bandRow="1">
                <a:tableStyleId>{5C22544A-7EE6-4342-B048-85BDC9FD1C3A}</a:tableStyleId>
              </a:tblPr>
              <a:tblGrid>
                <a:gridCol w="784832">
                  <a:extLst>
                    <a:ext uri="{9D8B030D-6E8A-4147-A177-3AD203B41FA5}">
                      <a16:colId xmlns:a16="http://schemas.microsoft.com/office/drawing/2014/main" val="1948450438"/>
                    </a:ext>
                  </a:extLst>
                </a:gridCol>
                <a:gridCol w="784832">
                  <a:extLst>
                    <a:ext uri="{9D8B030D-6E8A-4147-A177-3AD203B41FA5}">
                      <a16:colId xmlns:a16="http://schemas.microsoft.com/office/drawing/2014/main" val="1799335258"/>
                    </a:ext>
                  </a:extLst>
                </a:gridCol>
                <a:gridCol w="784832">
                  <a:extLst>
                    <a:ext uri="{9D8B030D-6E8A-4147-A177-3AD203B41FA5}">
                      <a16:colId xmlns:a16="http://schemas.microsoft.com/office/drawing/2014/main" val="3452034229"/>
                    </a:ext>
                  </a:extLst>
                </a:gridCol>
                <a:gridCol w="784832">
                  <a:extLst>
                    <a:ext uri="{9D8B030D-6E8A-4147-A177-3AD203B41FA5}">
                      <a16:colId xmlns:a16="http://schemas.microsoft.com/office/drawing/2014/main" val="1100080036"/>
                    </a:ext>
                  </a:extLst>
                </a:gridCol>
                <a:gridCol w="784832">
                  <a:extLst>
                    <a:ext uri="{9D8B030D-6E8A-4147-A177-3AD203B41FA5}">
                      <a16:colId xmlns:a16="http://schemas.microsoft.com/office/drawing/2014/main" val="1186496903"/>
                    </a:ext>
                  </a:extLst>
                </a:gridCol>
                <a:gridCol w="784832">
                  <a:extLst>
                    <a:ext uri="{9D8B030D-6E8A-4147-A177-3AD203B41FA5}">
                      <a16:colId xmlns:a16="http://schemas.microsoft.com/office/drawing/2014/main" val="3133750604"/>
                    </a:ext>
                  </a:extLst>
                </a:gridCol>
                <a:gridCol w="784832">
                  <a:extLst>
                    <a:ext uri="{9D8B030D-6E8A-4147-A177-3AD203B41FA5}">
                      <a16:colId xmlns:a16="http://schemas.microsoft.com/office/drawing/2014/main" val="405964927"/>
                    </a:ext>
                  </a:extLst>
                </a:gridCol>
              </a:tblGrid>
              <a:tr h="177254">
                <a:tc>
                  <a:txBody>
                    <a:bodyPr/>
                    <a:lstStyle/>
                    <a:p>
                      <a:pPr algn="ctr"/>
                      <a:r>
                        <a:rPr lang="en-US" sz="1100">
                          <a:solidFill>
                            <a:schemeClr val="tx1"/>
                          </a:solidFill>
                        </a:rPr>
                        <a:t>0</a:t>
                      </a:r>
                    </a:p>
                  </a:txBody>
                  <a:tcPr marL="92354" marR="9235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a:solidFill>
                            <a:schemeClr val="tx1"/>
                          </a:solidFill>
                        </a:rPr>
                        <a:t>183</a:t>
                      </a:r>
                    </a:p>
                  </a:txBody>
                  <a:tcPr marL="92354" marR="9235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a:solidFill>
                            <a:schemeClr val="tx1"/>
                          </a:solidFill>
                        </a:rPr>
                        <a:t>365</a:t>
                      </a:r>
                    </a:p>
                  </a:txBody>
                  <a:tcPr marL="92354" marR="9235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a:solidFill>
                            <a:schemeClr val="tx1"/>
                          </a:solidFill>
                        </a:rPr>
                        <a:t>548</a:t>
                      </a:r>
                    </a:p>
                  </a:txBody>
                  <a:tcPr marL="92354" marR="9235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a:solidFill>
                            <a:schemeClr val="tx1"/>
                          </a:solidFill>
                        </a:rPr>
                        <a:t>730</a:t>
                      </a:r>
                    </a:p>
                  </a:txBody>
                  <a:tcPr marL="92354" marR="9235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a:solidFill>
                            <a:schemeClr val="tx1"/>
                          </a:solidFill>
                        </a:rPr>
                        <a:t>913</a:t>
                      </a:r>
                    </a:p>
                  </a:txBody>
                  <a:tcPr marL="92354" marR="9235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a:solidFill>
                            <a:schemeClr val="tx1"/>
                          </a:solidFill>
                        </a:rPr>
                        <a:t>1095</a:t>
                      </a:r>
                    </a:p>
                  </a:txBody>
                  <a:tcPr marL="92354" marR="9235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3196303"/>
                  </a:ext>
                </a:extLst>
              </a:tr>
            </a:tbl>
          </a:graphicData>
        </a:graphic>
      </p:graphicFrame>
      <p:sp>
        <p:nvSpPr>
          <p:cNvPr id="16" name="TextBox 15">
            <a:extLst>
              <a:ext uri="{FF2B5EF4-FFF2-40B4-BE49-F238E27FC236}">
                <a16:creationId xmlns:a16="http://schemas.microsoft.com/office/drawing/2014/main" id="{2F2C1506-4A90-A241-480F-E9923384930A}"/>
              </a:ext>
            </a:extLst>
          </p:cNvPr>
          <p:cNvSpPr txBox="1"/>
          <p:nvPr/>
        </p:nvSpPr>
        <p:spPr>
          <a:xfrm>
            <a:off x="2374005" y="1505515"/>
            <a:ext cx="346338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73B68"/>
                </a:solidFill>
                <a:effectLst/>
                <a:uLnTx/>
                <a:uFillTx/>
                <a:latin typeface="Corbel" panose="020B0503020204020204"/>
                <a:ea typeface="+mn-ea"/>
                <a:cs typeface="+mn-cs"/>
              </a:rPr>
              <a:t>Mean cumulative heart failure events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173B68"/>
                </a:solidFill>
                <a:latin typeface="Corbel" panose="020B0503020204020204"/>
              </a:rPr>
              <a:t>HF hospitalizations or visits for worsening HF</a:t>
            </a:r>
            <a:endParaRPr kumimoji="0" lang="en-US" sz="1200" i="0" u="none" strike="noStrike" kern="1200" cap="none" spc="0" normalizeH="0" baseline="0" noProof="0">
              <a:ln>
                <a:noFill/>
              </a:ln>
              <a:solidFill>
                <a:srgbClr val="173B68"/>
              </a:solidFill>
              <a:effectLst/>
              <a:uLnTx/>
              <a:uFillTx/>
              <a:latin typeface="Corbel" panose="020B0503020204020204"/>
              <a:ea typeface="+mn-ea"/>
              <a:cs typeface="+mn-cs"/>
            </a:endParaRPr>
          </a:p>
        </p:txBody>
      </p:sp>
      <p:graphicFrame>
        <p:nvGraphicFramePr>
          <p:cNvPr id="26" name="Table 71">
            <a:extLst>
              <a:ext uri="{FF2B5EF4-FFF2-40B4-BE49-F238E27FC236}">
                <a16:creationId xmlns:a16="http://schemas.microsoft.com/office/drawing/2014/main" id="{25331C96-6440-56CD-695E-FD5147F07547}"/>
              </a:ext>
            </a:extLst>
          </p:cNvPr>
          <p:cNvGraphicFramePr>
            <a:graphicFrameLocks noGrp="1"/>
          </p:cNvGraphicFramePr>
          <p:nvPr>
            <p:extLst>
              <p:ext uri="{D42A27DB-BD31-4B8C-83A1-F6EECF244321}">
                <p14:modId xmlns:p14="http://schemas.microsoft.com/office/powerpoint/2010/main" val="666438217"/>
              </p:ext>
            </p:extLst>
          </p:nvPr>
        </p:nvGraphicFramePr>
        <p:xfrm>
          <a:off x="1301971" y="1649634"/>
          <a:ext cx="254994" cy="3038518"/>
        </p:xfrm>
        <a:graphic>
          <a:graphicData uri="http://schemas.openxmlformats.org/drawingml/2006/table">
            <a:tbl>
              <a:tblPr firstRow="1" bandRow="1"/>
              <a:tblGrid>
                <a:gridCol w="254994">
                  <a:extLst>
                    <a:ext uri="{9D8B030D-6E8A-4147-A177-3AD203B41FA5}">
                      <a16:colId xmlns:a16="http://schemas.microsoft.com/office/drawing/2014/main" val="1590497567"/>
                    </a:ext>
                  </a:extLst>
                </a:gridCol>
              </a:tblGrid>
              <a:tr h="434074">
                <a:tc>
                  <a:txBody>
                    <a:bodyPr/>
                    <a:lstStyle>
                      <a:lvl1pPr marL="0" algn="l" defTabSz="914400" rtl="0" eaLnBrk="1" latinLnBrk="0" hangingPunct="1">
                        <a:defRPr sz="1800" b="1" kern="1200">
                          <a:solidFill>
                            <a:schemeClr val="lt1"/>
                          </a:solidFill>
                          <a:latin typeface="Corbel" panose="020B0503020204020204"/>
                        </a:defRPr>
                      </a:lvl1pPr>
                      <a:lvl2pPr marL="457200" algn="l" defTabSz="914400" rtl="0" eaLnBrk="1" latinLnBrk="0" hangingPunct="1">
                        <a:defRPr sz="1800" b="1" kern="1200">
                          <a:solidFill>
                            <a:schemeClr val="lt1"/>
                          </a:solidFill>
                          <a:latin typeface="Corbel" panose="020B0503020204020204"/>
                        </a:defRPr>
                      </a:lvl2pPr>
                      <a:lvl3pPr marL="914400" algn="l" defTabSz="914400" rtl="0" eaLnBrk="1" latinLnBrk="0" hangingPunct="1">
                        <a:defRPr sz="1800" b="1" kern="1200">
                          <a:solidFill>
                            <a:schemeClr val="lt1"/>
                          </a:solidFill>
                          <a:latin typeface="Corbel" panose="020B0503020204020204"/>
                        </a:defRPr>
                      </a:lvl3pPr>
                      <a:lvl4pPr marL="1371600" algn="l" defTabSz="914400" rtl="0" eaLnBrk="1" latinLnBrk="0" hangingPunct="1">
                        <a:defRPr sz="1800" b="1" kern="1200">
                          <a:solidFill>
                            <a:schemeClr val="lt1"/>
                          </a:solidFill>
                          <a:latin typeface="Corbel" panose="020B0503020204020204"/>
                        </a:defRPr>
                      </a:lvl4pPr>
                      <a:lvl5pPr marL="1828800" algn="l" defTabSz="914400" rtl="0" eaLnBrk="1" latinLnBrk="0" hangingPunct="1">
                        <a:defRPr sz="1800" b="1" kern="1200">
                          <a:solidFill>
                            <a:schemeClr val="lt1"/>
                          </a:solidFill>
                          <a:latin typeface="Corbel" panose="020B0503020204020204"/>
                        </a:defRPr>
                      </a:lvl5pPr>
                      <a:lvl6pPr marL="2286000" algn="l" defTabSz="914400" rtl="0" eaLnBrk="1" latinLnBrk="0" hangingPunct="1">
                        <a:defRPr sz="1800" b="1" kern="1200">
                          <a:solidFill>
                            <a:schemeClr val="lt1"/>
                          </a:solidFill>
                          <a:latin typeface="Corbel" panose="020B0503020204020204"/>
                        </a:defRPr>
                      </a:lvl6pPr>
                      <a:lvl7pPr marL="2743200" algn="l" defTabSz="914400" rtl="0" eaLnBrk="1" latinLnBrk="0" hangingPunct="1">
                        <a:defRPr sz="1800" b="1" kern="1200">
                          <a:solidFill>
                            <a:schemeClr val="lt1"/>
                          </a:solidFill>
                          <a:latin typeface="Corbel" panose="020B0503020204020204"/>
                        </a:defRPr>
                      </a:lvl7pPr>
                      <a:lvl8pPr marL="3200400" algn="l" defTabSz="914400" rtl="0" eaLnBrk="1" latinLnBrk="0" hangingPunct="1">
                        <a:defRPr sz="1800" b="1" kern="1200">
                          <a:solidFill>
                            <a:schemeClr val="lt1"/>
                          </a:solidFill>
                          <a:latin typeface="Corbel" panose="020B0503020204020204"/>
                        </a:defRPr>
                      </a:lvl8pPr>
                      <a:lvl9pPr marL="3657600" algn="l" defTabSz="914400" rtl="0" eaLnBrk="1" latinLnBrk="0" hangingPunct="1">
                        <a:defRPr sz="1800" b="1" kern="1200">
                          <a:solidFill>
                            <a:schemeClr val="lt1"/>
                          </a:solidFill>
                          <a:latin typeface="Corbel" panose="020B0503020204020204"/>
                        </a:defRPr>
                      </a:lvl9pPr>
                    </a:lstStyle>
                    <a:p>
                      <a:pPr algn="ctr"/>
                      <a:r>
                        <a:rPr lang="en-US" sz="1200" b="1">
                          <a:solidFill>
                            <a:schemeClr val="tx1"/>
                          </a:solidFill>
                        </a:rPr>
                        <a:t>0.6</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859590"/>
                  </a:ext>
                </a:extLst>
              </a:tr>
              <a:tr h="434074">
                <a:tc>
                  <a:txBody>
                    <a:bodyPr/>
                    <a:lstStyle/>
                    <a:p>
                      <a:pPr algn="ctr"/>
                      <a:r>
                        <a:rPr lang="en-US" sz="1200" b="1">
                          <a:solidFill>
                            <a:schemeClr val="tx1"/>
                          </a:solidFill>
                        </a:rPr>
                        <a:t>0.5</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1946284"/>
                  </a:ext>
                </a:extLst>
              </a:tr>
              <a:tr h="434074">
                <a:tc>
                  <a:txBody>
                    <a:bodyPr/>
                    <a:lstStyle/>
                    <a:p>
                      <a:pPr algn="ctr"/>
                      <a:r>
                        <a:rPr lang="en-US" sz="1200" b="1">
                          <a:solidFill>
                            <a:schemeClr val="tx1"/>
                          </a:solidFill>
                        </a:rPr>
                        <a:t>0.4</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732078"/>
                  </a:ext>
                </a:extLst>
              </a:tr>
              <a:tr h="434074">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algn="ctr"/>
                      <a:r>
                        <a:rPr lang="en-US" sz="1200" b="1">
                          <a:solidFill>
                            <a:schemeClr val="tx1"/>
                          </a:solidFill>
                        </a:rPr>
                        <a:t>0.3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9280452"/>
                  </a:ext>
                </a:extLst>
              </a:tr>
              <a:tr h="434074">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algn="ctr"/>
                      <a:r>
                        <a:rPr lang="en-US" sz="1200" b="1">
                          <a:solidFill>
                            <a:schemeClr val="tx1"/>
                          </a:solidFill>
                        </a:rPr>
                        <a:t>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5637031"/>
                  </a:ext>
                </a:extLst>
              </a:tr>
              <a:tr h="434074">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algn="ctr"/>
                      <a:r>
                        <a:rPr lang="en-US" sz="1200" b="1">
                          <a:solidFill>
                            <a:schemeClr val="tx1"/>
                          </a:solidFill>
                        </a:rPr>
                        <a:t>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835073"/>
                  </a:ext>
                </a:extLst>
              </a:tr>
              <a:tr h="434074">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algn="ctr"/>
                      <a:r>
                        <a:rPr lang="en-US" sz="1200" b="1">
                          <a:solidFill>
                            <a:schemeClr val="tx1"/>
                          </a:solidFill>
                        </a:rPr>
                        <a:t>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5896169"/>
                  </a:ext>
                </a:extLst>
              </a:tr>
            </a:tbl>
          </a:graphicData>
        </a:graphic>
      </p:graphicFrame>
      <p:graphicFrame>
        <p:nvGraphicFramePr>
          <p:cNvPr id="22" name="Chart 21">
            <a:extLst>
              <a:ext uri="{FF2B5EF4-FFF2-40B4-BE49-F238E27FC236}">
                <a16:creationId xmlns:a16="http://schemas.microsoft.com/office/drawing/2014/main" id="{ABE74B76-BD22-7AE3-F965-757687560063}"/>
              </a:ext>
            </a:extLst>
          </p:cNvPr>
          <p:cNvGraphicFramePr/>
          <p:nvPr>
            <p:extLst>
              <p:ext uri="{D42A27DB-BD31-4B8C-83A1-F6EECF244321}">
                <p14:modId xmlns:p14="http://schemas.microsoft.com/office/powerpoint/2010/main" val="3680561296"/>
              </p:ext>
            </p:extLst>
          </p:nvPr>
        </p:nvGraphicFramePr>
        <p:xfrm>
          <a:off x="7228458" y="1439976"/>
          <a:ext cx="4017043" cy="4545583"/>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C3315FC2-0E13-0503-C0C6-6A8B1A19782D}"/>
              </a:ext>
            </a:extLst>
          </p:cNvPr>
          <p:cNvSpPr txBox="1"/>
          <p:nvPr/>
        </p:nvSpPr>
        <p:spPr>
          <a:xfrm>
            <a:off x="9002789" y="2201710"/>
            <a:ext cx="80663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3B68"/>
                </a:solidFill>
                <a:effectLst/>
                <a:uLnTx/>
                <a:uFillTx/>
                <a:latin typeface="Corbel" panose="020B0503020204020204"/>
                <a:ea typeface="+mn-ea"/>
                <a:cs typeface="+mn-cs"/>
              </a:rPr>
              <a:t> p=0.015</a:t>
            </a:r>
          </a:p>
        </p:txBody>
      </p:sp>
      <p:sp>
        <p:nvSpPr>
          <p:cNvPr id="49" name="TextBox 48">
            <a:extLst>
              <a:ext uri="{FF2B5EF4-FFF2-40B4-BE49-F238E27FC236}">
                <a16:creationId xmlns:a16="http://schemas.microsoft.com/office/drawing/2014/main" id="{8F37D943-E65C-8B98-AEC9-C845C701B2CC}"/>
              </a:ext>
            </a:extLst>
          </p:cNvPr>
          <p:cNvSpPr txBox="1"/>
          <p:nvPr/>
        </p:nvSpPr>
        <p:spPr>
          <a:xfrm>
            <a:off x="9692886" y="4873473"/>
            <a:ext cx="591829"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FFFFFF"/>
                </a:solidFill>
                <a:effectLst/>
                <a:uLnTx/>
                <a:uFillTx/>
                <a:latin typeface="Corbel" panose="020B0503020204020204"/>
                <a:ea typeface="+mn-ea"/>
                <a:cs typeface="+mn-cs"/>
              </a:rPr>
              <a:t>N=152</a:t>
            </a:r>
          </a:p>
        </p:txBody>
      </p:sp>
      <p:sp>
        <p:nvSpPr>
          <p:cNvPr id="52" name="TextBox 15">
            <a:extLst>
              <a:ext uri="{FF2B5EF4-FFF2-40B4-BE49-F238E27FC236}">
                <a16:creationId xmlns:a16="http://schemas.microsoft.com/office/drawing/2014/main" id="{0B8056A5-A8FD-BB6D-13E7-AD7A5C06C0B0}"/>
              </a:ext>
            </a:extLst>
          </p:cNvPr>
          <p:cNvSpPr txBox="1"/>
          <p:nvPr/>
        </p:nvSpPr>
        <p:spPr>
          <a:xfrm>
            <a:off x="8638604" y="4869206"/>
            <a:ext cx="588623"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173B68"/>
                </a:solidFill>
                <a:effectLst/>
                <a:uLnTx/>
                <a:uFillTx/>
                <a:latin typeface="Corbel" panose="020B0503020204020204"/>
                <a:ea typeface="+mn-ea"/>
                <a:cs typeface="+mn-cs"/>
              </a:rPr>
              <a:t>N=161</a:t>
            </a:r>
          </a:p>
        </p:txBody>
      </p:sp>
      <p:cxnSp>
        <p:nvCxnSpPr>
          <p:cNvPr id="9" name="Straight Connector 8">
            <a:extLst>
              <a:ext uri="{FF2B5EF4-FFF2-40B4-BE49-F238E27FC236}">
                <a16:creationId xmlns:a16="http://schemas.microsoft.com/office/drawing/2014/main" id="{F6B5795A-6800-5E22-970A-E109F7A18F58}"/>
              </a:ext>
            </a:extLst>
          </p:cNvPr>
          <p:cNvCxnSpPr>
            <a:cxnSpLocks/>
          </p:cNvCxnSpPr>
          <p:nvPr/>
        </p:nvCxnSpPr>
        <p:spPr>
          <a:xfrm>
            <a:off x="1714500" y="4502324"/>
            <a:ext cx="4762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590F9A98-2262-4EF3-A2DC-8A8B20ED36E3">
            <a:extLst>
              <a:ext uri="{FF2B5EF4-FFF2-40B4-BE49-F238E27FC236}">
                <a16:creationId xmlns:a16="http://schemas.microsoft.com/office/drawing/2014/main" id="{40BDF149-3468-C9CA-B4DD-A43CCD3D1A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8479" y="202231"/>
            <a:ext cx="1392382" cy="12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Arrow Connector 17">
            <a:extLst>
              <a:ext uri="{FF2B5EF4-FFF2-40B4-BE49-F238E27FC236}">
                <a16:creationId xmlns:a16="http://schemas.microsoft.com/office/drawing/2014/main" id="{DEA0CD36-0E82-8F89-A359-D544CEE27B67}"/>
              </a:ext>
            </a:extLst>
          </p:cNvPr>
          <p:cNvCxnSpPr>
            <a:cxnSpLocks/>
          </p:cNvCxnSpPr>
          <p:nvPr/>
        </p:nvCxnSpPr>
        <p:spPr>
          <a:xfrm rot="10800000" flipV="1">
            <a:off x="9340051" y="2673939"/>
            <a:ext cx="0" cy="1152955"/>
          </a:xfrm>
          <a:prstGeom prst="straightConnector1">
            <a:avLst/>
          </a:prstGeom>
          <a:noFill/>
          <a:ln w="38100" cap="flat" cmpd="sng" algn="ctr">
            <a:solidFill>
              <a:schemeClr val="accent3"/>
            </a:solidFill>
            <a:prstDash val="solid"/>
            <a:miter lim="800000"/>
            <a:headEnd type="none" w="med" len="med"/>
            <a:tailEnd type="triangle" w="med" len="med"/>
          </a:ln>
          <a:effectLst/>
        </p:spPr>
      </p:cxnSp>
      <p:sp>
        <p:nvSpPr>
          <p:cNvPr id="19" name="TextBox 18">
            <a:extLst>
              <a:ext uri="{FF2B5EF4-FFF2-40B4-BE49-F238E27FC236}">
                <a16:creationId xmlns:a16="http://schemas.microsoft.com/office/drawing/2014/main" id="{F8900B4A-1284-43EE-2A45-D127D47D4A26}"/>
              </a:ext>
            </a:extLst>
          </p:cNvPr>
          <p:cNvSpPr txBox="1"/>
          <p:nvPr/>
        </p:nvSpPr>
        <p:spPr>
          <a:xfrm>
            <a:off x="7431658" y="3034218"/>
            <a:ext cx="1908393" cy="344069"/>
          </a:xfrm>
          <a:prstGeom prst="rect">
            <a:avLst/>
          </a:prstGeom>
          <a:noFill/>
        </p:spPr>
        <p:txBody>
          <a:bodyPr wrap="square">
            <a:spAutoFit/>
          </a:bodyPr>
          <a:lstStyle/>
          <a:p>
            <a:pPr marL="0" marR="0" lvl="0" indent="0" algn="r" defTabSz="914400" rtl="0" eaLnBrk="1" fontAlgn="auto" latinLnBrk="0" hangingPunct="1">
              <a:lnSpc>
                <a:spcPct val="107000"/>
              </a:lnSpc>
              <a:spcBef>
                <a:spcPts val="95"/>
              </a:spcBef>
              <a:spcAft>
                <a:spcPts val="95"/>
              </a:spcAft>
              <a:buClrTx/>
              <a:buSzTx/>
              <a:buFontTx/>
              <a:buNone/>
              <a:tabLst/>
              <a:defRPr/>
            </a:pPr>
            <a:r>
              <a:rPr lang="en-US" sz="1600" b="1">
                <a:solidFill>
                  <a:schemeClr val="accent3"/>
                </a:solidFill>
                <a:latin typeface="Corbel" panose="020B0503020204020204"/>
              </a:rPr>
              <a:t>50% fewer</a:t>
            </a:r>
          </a:p>
        </p:txBody>
      </p:sp>
      <p:sp>
        <p:nvSpPr>
          <p:cNvPr id="7" name="TextBox 6">
            <a:extLst>
              <a:ext uri="{FF2B5EF4-FFF2-40B4-BE49-F238E27FC236}">
                <a16:creationId xmlns:a16="http://schemas.microsoft.com/office/drawing/2014/main" id="{A64CF8F7-6568-A1E0-3368-046F9515B380}"/>
              </a:ext>
            </a:extLst>
          </p:cNvPr>
          <p:cNvSpPr txBox="1"/>
          <p:nvPr/>
        </p:nvSpPr>
        <p:spPr>
          <a:xfrm>
            <a:off x="7819954" y="6055824"/>
            <a:ext cx="4198620" cy="246221"/>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a:solidFill>
                  <a:srgbClr val="4F4F4F"/>
                </a:solidFill>
                <a:effectLst/>
                <a:latin typeface="Corbel"/>
              </a:rPr>
              <a:t>Litwin, Sheldon E., et al.  American Heart Journal 278 (2024): 106-116.</a:t>
            </a:r>
            <a:endParaRPr lang="en-US" sz="1000" b="0" u="none" strike="noStrike" kern="1200" cap="none" spc="0" normalizeH="0" baseline="0" noProof="0">
              <a:ln>
                <a:noFill/>
              </a:ln>
              <a:solidFill>
                <a:srgbClr val="4F4F4F"/>
              </a:solidFill>
              <a:effectLst/>
              <a:uLnTx/>
              <a:uFillTx/>
              <a:latin typeface="Corbel"/>
            </a:endParaRPr>
          </a:p>
        </p:txBody>
      </p:sp>
    </p:spTree>
    <p:extLst>
      <p:ext uri="{BB962C8B-B14F-4D97-AF65-F5344CB8AC3E}">
        <p14:creationId xmlns:p14="http://schemas.microsoft.com/office/powerpoint/2010/main" val="636527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B12AC-B671-869B-1B54-DB879FD495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B67670-F755-4EFD-E241-ECC5B24C03D5}"/>
              </a:ext>
            </a:extLst>
          </p:cNvPr>
          <p:cNvSpPr>
            <a:spLocks noGrp="1"/>
          </p:cNvSpPr>
          <p:nvPr>
            <p:ph type="title"/>
          </p:nvPr>
        </p:nvSpPr>
        <p:spPr/>
        <p:txBody>
          <a:bodyPr/>
          <a:lstStyle/>
          <a:p>
            <a:r>
              <a:rPr lang="en-US"/>
              <a:t>HF event risk reduction at 3 years in perspective</a:t>
            </a:r>
          </a:p>
        </p:txBody>
      </p:sp>
      <p:sp>
        <p:nvSpPr>
          <p:cNvPr id="4" name="Text Placeholder 3">
            <a:extLst>
              <a:ext uri="{FF2B5EF4-FFF2-40B4-BE49-F238E27FC236}">
                <a16:creationId xmlns:a16="http://schemas.microsoft.com/office/drawing/2014/main" id="{B1E51124-5CB6-1F04-AA0F-D721BBEC1790}"/>
              </a:ext>
            </a:extLst>
          </p:cNvPr>
          <p:cNvSpPr>
            <a:spLocks noGrp="1"/>
          </p:cNvSpPr>
          <p:nvPr>
            <p:ph type="body" idx="11"/>
          </p:nvPr>
        </p:nvSpPr>
        <p:spPr/>
        <p:txBody>
          <a:bodyPr>
            <a:normAutofit/>
          </a:bodyPr>
          <a:lstStyle/>
          <a:p>
            <a:r>
              <a:rPr lang="en-US" sz="1800"/>
              <a:t>Corvia atrial shunt responder group results in context of sglt2</a:t>
            </a:r>
            <a:r>
              <a:rPr lang="en-US" sz="1800" cap="none"/>
              <a:t>i RESULTS IN </a:t>
            </a:r>
            <a:r>
              <a:rPr lang="en-US" sz="1800" cap="none" err="1"/>
              <a:t>HFpEF</a:t>
            </a:r>
            <a:endParaRPr lang="en-US" sz="1800" err="1"/>
          </a:p>
        </p:txBody>
      </p:sp>
      <p:sp>
        <p:nvSpPr>
          <p:cNvPr id="6" name="Slide Number Placeholder 5">
            <a:extLst>
              <a:ext uri="{FF2B5EF4-FFF2-40B4-BE49-F238E27FC236}">
                <a16:creationId xmlns:a16="http://schemas.microsoft.com/office/drawing/2014/main" id="{A2D6B8DB-0FC0-3CAF-A506-85532F645E69}"/>
              </a:ext>
            </a:extLst>
          </p:cNvPr>
          <p:cNvSpPr>
            <a:spLocks noGrp="1"/>
          </p:cNvSpPr>
          <p:nvPr>
            <p:ph type="sldNum" sz="quarter" idx="4"/>
          </p:nvPr>
        </p:nvSpPr>
        <p:spPr/>
        <p:txBody>
          <a:bodyPr/>
          <a:lstStyle/>
          <a:p>
            <a:fld id="{599563B3-69AC-0C4C-A68E-7D70D3F29587}" type="slidenum">
              <a:rPr lang="en-US" smtClean="0"/>
              <a:pPr/>
              <a:t>5</a:t>
            </a:fld>
            <a:endParaRPr lang="en-US"/>
          </a:p>
        </p:txBody>
      </p:sp>
      <p:graphicFrame>
        <p:nvGraphicFramePr>
          <p:cNvPr id="9" name="Chart 8">
            <a:extLst>
              <a:ext uri="{FF2B5EF4-FFF2-40B4-BE49-F238E27FC236}">
                <a16:creationId xmlns:a16="http://schemas.microsoft.com/office/drawing/2014/main" id="{900C6C19-396C-5AA9-475B-C4E92667037A}"/>
              </a:ext>
            </a:extLst>
          </p:cNvPr>
          <p:cNvGraphicFramePr/>
          <p:nvPr>
            <p:extLst>
              <p:ext uri="{D42A27DB-BD31-4B8C-83A1-F6EECF244321}">
                <p14:modId xmlns:p14="http://schemas.microsoft.com/office/powerpoint/2010/main" val="1438776859"/>
              </p:ext>
            </p:extLst>
          </p:nvPr>
        </p:nvGraphicFramePr>
        <p:xfrm>
          <a:off x="984227" y="1372311"/>
          <a:ext cx="3657600" cy="45777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97B65861-5268-2217-326A-412C42796A45}"/>
              </a:ext>
            </a:extLst>
          </p:cNvPr>
          <p:cNvGraphicFramePr/>
          <p:nvPr>
            <p:extLst>
              <p:ext uri="{D42A27DB-BD31-4B8C-83A1-F6EECF244321}">
                <p14:modId xmlns:p14="http://schemas.microsoft.com/office/powerpoint/2010/main" val="746517615"/>
              </p:ext>
            </p:extLst>
          </p:nvPr>
        </p:nvGraphicFramePr>
        <p:xfrm>
          <a:off x="4843110" y="1372311"/>
          <a:ext cx="3520079" cy="4577757"/>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4E1A5C3C-E946-66EA-4D3D-718A491DC200}"/>
              </a:ext>
            </a:extLst>
          </p:cNvPr>
          <p:cNvSpPr txBox="1"/>
          <p:nvPr/>
        </p:nvSpPr>
        <p:spPr>
          <a:xfrm>
            <a:off x="578246" y="5925116"/>
            <a:ext cx="11314467" cy="400110"/>
          </a:xfrm>
          <a:prstGeom prst="rect">
            <a:avLst/>
          </a:prstGeom>
          <a:noFill/>
        </p:spPr>
        <p:txBody>
          <a:bodyPr wrap="square" lIns="91440" tIns="45720" rIns="91440" bIns="45720" anchor="t">
            <a:spAutoFit/>
          </a:bodyPr>
          <a:lstStyle/>
          <a:p>
            <a:r>
              <a:rPr lang="en-US" sz="1000">
                <a:solidFill>
                  <a:srgbClr val="4F4F4F"/>
                </a:solidFill>
                <a:latin typeface="Corbel"/>
              </a:rPr>
              <a:t>*Not a head-t0-head comparison; based on data from separate studies with different patient populations and other variables. Data presented for information purposes. ^EMPEROR Preserved limited HF events to hospitalizations for heart failure per patient. 1</a:t>
            </a:r>
            <a:r>
              <a:rPr lang="en-US" sz="1000">
                <a:solidFill>
                  <a:srgbClr val="4F4F4F"/>
                </a:solidFill>
              </a:rPr>
              <a:t>Litwin</a:t>
            </a:r>
            <a:r>
              <a:rPr lang="en-US" sz="1000">
                <a:solidFill>
                  <a:srgbClr val="4F4F4F"/>
                </a:solidFill>
                <a:latin typeface="Corbel"/>
              </a:rPr>
              <a:t>, Sheldon E., et al.  American Heart Journal 278 (2024): 106-116.;</a:t>
            </a:r>
            <a:r>
              <a:rPr kumimoji="0" lang="en-US" sz="1000" b="0" u="none" strike="noStrike" kern="1200" cap="none" spc="0" normalizeH="0" baseline="0" noProof="0">
                <a:ln>
                  <a:noFill/>
                </a:ln>
                <a:solidFill>
                  <a:srgbClr val="4F4F4F"/>
                </a:solidFill>
                <a:effectLst/>
                <a:uLnTx/>
                <a:uFillTx/>
                <a:latin typeface="Corbel"/>
              </a:rPr>
              <a:t> </a:t>
            </a:r>
            <a:r>
              <a:rPr kumimoji="0" lang="en-US" sz="1000" b="0" u="none" strike="noStrike" kern="1200" cap="none" spc="0" normalizeH="0" baseline="30000" noProof="0">
                <a:ln>
                  <a:noFill/>
                </a:ln>
                <a:solidFill>
                  <a:srgbClr val="4F4F4F"/>
                </a:solidFill>
                <a:effectLst/>
                <a:uLnTx/>
                <a:uFillTx/>
                <a:latin typeface="Corbel"/>
              </a:rPr>
              <a:t>2</a:t>
            </a:r>
            <a:r>
              <a:rPr lang="en-US" sz="1000">
                <a:solidFill>
                  <a:srgbClr val="4F4F4F"/>
                </a:solidFill>
              </a:rPr>
              <a:t>Anker, NEJM, 2021; </a:t>
            </a:r>
            <a:r>
              <a:rPr lang="en-US" sz="1000" baseline="30000">
                <a:solidFill>
                  <a:srgbClr val="4F4F4F"/>
                </a:solidFill>
              </a:rPr>
              <a:t>3</a:t>
            </a:r>
            <a:r>
              <a:rPr lang="en-US" sz="1000">
                <a:solidFill>
                  <a:srgbClr val="4F4F4F"/>
                </a:solidFill>
                <a:effectLst/>
              </a:rPr>
              <a:t>Solomon et al, N Engl J Med, 2022</a:t>
            </a:r>
            <a:r>
              <a:rPr lang="en-US" sz="1000">
                <a:solidFill>
                  <a:srgbClr val="4F4F4F"/>
                </a:solidFill>
              </a:rPr>
              <a:t>.</a:t>
            </a:r>
            <a:endParaRPr lang="en-US"/>
          </a:p>
        </p:txBody>
      </p:sp>
      <p:sp>
        <p:nvSpPr>
          <p:cNvPr id="7" name="Rectangle 6">
            <a:extLst>
              <a:ext uri="{FF2B5EF4-FFF2-40B4-BE49-F238E27FC236}">
                <a16:creationId xmlns:a16="http://schemas.microsoft.com/office/drawing/2014/main" id="{394B93B4-D542-3F9E-4B33-4CAE0F8F7220}"/>
              </a:ext>
            </a:extLst>
          </p:cNvPr>
          <p:cNvSpPr/>
          <p:nvPr/>
        </p:nvSpPr>
        <p:spPr>
          <a:xfrm>
            <a:off x="634787" y="2717126"/>
            <a:ext cx="347460" cy="2216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a:solidFill>
                  <a:schemeClr val="tx1"/>
                </a:solidFill>
              </a:rPr>
              <a:t>% Reduction in HF Events</a:t>
            </a:r>
          </a:p>
        </p:txBody>
      </p:sp>
      <p:cxnSp>
        <p:nvCxnSpPr>
          <p:cNvPr id="8" name="Straight Arrow Connector 7">
            <a:extLst>
              <a:ext uri="{FF2B5EF4-FFF2-40B4-BE49-F238E27FC236}">
                <a16:creationId xmlns:a16="http://schemas.microsoft.com/office/drawing/2014/main" id="{6FC098BA-1B9C-C1AC-9A3E-AD2229152C9B}"/>
              </a:ext>
            </a:extLst>
          </p:cNvPr>
          <p:cNvCxnSpPr>
            <a:cxnSpLocks/>
          </p:cNvCxnSpPr>
          <p:nvPr/>
        </p:nvCxnSpPr>
        <p:spPr>
          <a:xfrm>
            <a:off x="966433" y="2446264"/>
            <a:ext cx="0" cy="28401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63C4036-601F-7EAA-1483-5BF82527DA6D}"/>
              </a:ext>
            </a:extLst>
          </p:cNvPr>
          <p:cNvSpPr>
            <a:spLocks noGrp="1"/>
          </p:cNvSpPr>
          <p:nvPr>
            <p:ph type="ftr" sz="quarter" idx="3"/>
          </p:nvPr>
        </p:nvSpPr>
        <p:spPr/>
        <p:txBody>
          <a:bodyPr/>
          <a:lstStyle/>
          <a:p>
            <a:r>
              <a:rPr lang="es-ES"/>
              <a:t>REDUCE LAP-HF II 3Y RESPONDER DATA</a:t>
            </a:r>
            <a:endParaRPr lang="en-US"/>
          </a:p>
        </p:txBody>
      </p:sp>
      <p:sp>
        <p:nvSpPr>
          <p:cNvPr id="11" name="TextBox 10">
            <a:extLst>
              <a:ext uri="{FF2B5EF4-FFF2-40B4-BE49-F238E27FC236}">
                <a16:creationId xmlns:a16="http://schemas.microsoft.com/office/drawing/2014/main" id="{44CA6968-48A8-2B24-A82D-27817DBD5DA6}"/>
              </a:ext>
            </a:extLst>
          </p:cNvPr>
          <p:cNvSpPr txBox="1"/>
          <p:nvPr/>
        </p:nvSpPr>
        <p:spPr>
          <a:xfrm>
            <a:off x="5007584" y="2583820"/>
            <a:ext cx="1204531" cy="523220"/>
          </a:xfrm>
          <a:prstGeom prst="rect">
            <a:avLst/>
          </a:prstGeom>
          <a:noFill/>
        </p:spPr>
        <p:txBody>
          <a:bodyPr wrap="square" rtlCol="0">
            <a:spAutoFit/>
          </a:bodyPr>
          <a:lstStyle/>
          <a:p>
            <a:r>
              <a:rPr lang="en-US" sz="1400" b="1">
                <a:solidFill>
                  <a:schemeClr val="bg1"/>
                </a:solidFill>
              </a:rPr>
              <a:t>REDUCE LAP-HF II</a:t>
            </a:r>
          </a:p>
        </p:txBody>
      </p:sp>
      <p:sp>
        <p:nvSpPr>
          <p:cNvPr id="14" name="TextBox 13">
            <a:extLst>
              <a:ext uri="{FF2B5EF4-FFF2-40B4-BE49-F238E27FC236}">
                <a16:creationId xmlns:a16="http://schemas.microsoft.com/office/drawing/2014/main" id="{11B168D1-DE93-47AE-FA0E-A857104662B9}"/>
              </a:ext>
            </a:extLst>
          </p:cNvPr>
          <p:cNvSpPr txBox="1"/>
          <p:nvPr/>
        </p:nvSpPr>
        <p:spPr>
          <a:xfrm>
            <a:off x="5007584" y="3678374"/>
            <a:ext cx="1001544" cy="523220"/>
          </a:xfrm>
          <a:prstGeom prst="rect">
            <a:avLst/>
          </a:prstGeom>
          <a:noFill/>
        </p:spPr>
        <p:txBody>
          <a:bodyPr wrap="square" rtlCol="0">
            <a:spAutoFit/>
          </a:bodyPr>
          <a:lstStyle/>
          <a:p>
            <a:r>
              <a:rPr lang="en-US" sz="1400" b="1"/>
              <a:t>EMPEROR</a:t>
            </a:r>
          </a:p>
          <a:p>
            <a:r>
              <a:rPr lang="en-US" sz="1400" b="1"/>
              <a:t>Preserved</a:t>
            </a:r>
          </a:p>
        </p:txBody>
      </p:sp>
      <p:sp>
        <p:nvSpPr>
          <p:cNvPr id="15" name="TextBox 14">
            <a:extLst>
              <a:ext uri="{FF2B5EF4-FFF2-40B4-BE49-F238E27FC236}">
                <a16:creationId xmlns:a16="http://schemas.microsoft.com/office/drawing/2014/main" id="{FB9DB527-5C74-8EE0-6C08-B6706C544CDA}"/>
              </a:ext>
            </a:extLst>
          </p:cNvPr>
          <p:cNvSpPr txBox="1"/>
          <p:nvPr/>
        </p:nvSpPr>
        <p:spPr>
          <a:xfrm>
            <a:off x="5007584" y="4905271"/>
            <a:ext cx="1001544" cy="307777"/>
          </a:xfrm>
          <a:prstGeom prst="rect">
            <a:avLst/>
          </a:prstGeom>
          <a:noFill/>
        </p:spPr>
        <p:txBody>
          <a:bodyPr wrap="square" rtlCol="0">
            <a:spAutoFit/>
          </a:bodyPr>
          <a:lstStyle/>
          <a:p>
            <a:r>
              <a:rPr lang="en-US" sz="1400" b="1">
                <a:solidFill>
                  <a:schemeClr val="bg1"/>
                </a:solidFill>
              </a:rPr>
              <a:t>DELIVER</a:t>
            </a:r>
          </a:p>
        </p:txBody>
      </p:sp>
      <p:sp>
        <p:nvSpPr>
          <p:cNvPr id="16" name="TextBox 15">
            <a:extLst>
              <a:ext uri="{FF2B5EF4-FFF2-40B4-BE49-F238E27FC236}">
                <a16:creationId xmlns:a16="http://schemas.microsoft.com/office/drawing/2014/main" id="{7231726B-5C8A-36CF-2A31-5E4CF4489D52}"/>
              </a:ext>
            </a:extLst>
          </p:cNvPr>
          <p:cNvSpPr txBox="1"/>
          <p:nvPr/>
        </p:nvSpPr>
        <p:spPr>
          <a:xfrm rot="16200000">
            <a:off x="1505145" y="2317757"/>
            <a:ext cx="1055345" cy="523220"/>
          </a:xfrm>
          <a:prstGeom prst="rect">
            <a:avLst/>
          </a:prstGeom>
          <a:noFill/>
        </p:spPr>
        <p:txBody>
          <a:bodyPr wrap="square" rtlCol="0">
            <a:spAutoFit/>
          </a:bodyPr>
          <a:lstStyle/>
          <a:p>
            <a:pPr algn="r"/>
            <a:r>
              <a:rPr lang="en-US" sz="1400" b="1">
                <a:solidFill>
                  <a:schemeClr val="bg1"/>
                </a:solidFill>
              </a:rPr>
              <a:t>REDUCE LAP-HF II </a:t>
            </a:r>
            <a:r>
              <a:rPr lang="en-US" sz="1400" b="1" baseline="30000">
                <a:solidFill>
                  <a:schemeClr val="bg1"/>
                </a:solidFill>
              </a:rPr>
              <a:t>1</a:t>
            </a:r>
          </a:p>
        </p:txBody>
      </p:sp>
      <p:sp>
        <p:nvSpPr>
          <p:cNvPr id="17" name="TextBox 16">
            <a:extLst>
              <a:ext uri="{FF2B5EF4-FFF2-40B4-BE49-F238E27FC236}">
                <a16:creationId xmlns:a16="http://schemas.microsoft.com/office/drawing/2014/main" id="{9A5F5757-6892-ECC9-7591-A9A701DCCB09}"/>
              </a:ext>
            </a:extLst>
          </p:cNvPr>
          <p:cNvSpPr txBox="1"/>
          <p:nvPr/>
        </p:nvSpPr>
        <p:spPr>
          <a:xfrm rot="16200000">
            <a:off x="2380074" y="2356814"/>
            <a:ext cx="1144898" cy="523220"/>
          </a:xfrm>
          <a:prstGeom prst="rect">
            <a:avLst/>
          </a:prstGeom>
          <a:noFill/>
        </p:spPr>
        <p:txBody>
          <a:bodyPr wrap="square" rtlCol="0">
            <a:spAutoFit/>
          </a:bodyPr>
          <a:lstStyle/>
          <a:p>
            <a:pPr algn="r"/>
            <a:r>
              <a:rPr lang="en-US" sz="1400" b="1"/>
              <a:t>EMPEROR</a:t>
            </a:r>
          </a:p>
          <a:p>
            <a:pPr algn="ctr"/>
            <a:r>
              <a:rPr lang="en-US" sz="1400" b="1"/>
              <a:t>Preserved</a:t>
            </a:r>
            <a:r>
              <a:rPr lang="en-US" sz="1400" b="1" baseline="30000"/>
              <a:t>^2</a:t>
            </a:r>
          </a:p>
        </p:txBody>
      </p:sp>
      <p:sp>
        <p:nvSpPr>
          <p:cNvPr id="18" name="TextBox 17">
            <a:extLst>
              <a:ext uri="{FF2B5EF4-FFF2-40B4-BE49-F238E27FC236}">
                <a16:creationId xmlns:a16="http://schemas.microsoft.com/office/drawing/2014/main" id="{9FBBD0D6-4218-FAFA-1BF5-03EEE00BE301}"/>
              </a:ext>
            </a:extLst>
          </p:cNvPr>
          <p:cNvSpPr txBox="1"/>
          <p:nvPr/>
        </p:nvSpPr>
        <p:spPr>
          <a:xfrm rot="16200000">
            <a:off x="3399807" y="2392861"/>
            <a:ext cx="1001544" cy="307777"/>
          </a:xfrm>
          <a:prstGeom prst="rect">
            <a:avLst/>
          </a:prstGeom>
          <a:noFill/>
        </p:spPr>
        <p:txBody>
          <a:bodyPr wrap="square" rtlCol="0">
            <a:spAutoFit/>
          </a:bodyPr>
          <a:lstStyle/>
          <a:p>
            <a:pPr algn="r"/>
            <a:r>
              <a:rPr lang="en-US" sz="1400" b="1">
                <a:solidFill>
                  <a:schemeClr val="bg1"/>
                </a:solidFill>
              </a:rPr>
              <a:t>DELIVER</a:t>
            </a:r>
            <a:r>
              <a:rPr lang="en-US" sz="1400" b="1" baseline="30000">
                <a:solidFill>
                  <a:schemeClr val="bg1"/>
                </a:solidFill>
              </a:rPr>
              <a:t>3</a:t>
            </a:r>
          </a:p>
        </p:txBody>
      </p:sp>
      <p:sp>
        <p:nvSpPr>
          <p:cNvPr id="22" name="Rectangle: Rounded Corners 21">
            <a:extLst>
              <a:ext uri="{FF2B5EF4-FFF2-40B4-BE49-F238E27FC236}">
                <a16:creationId xmlns:a16="http://schemas.microsoft.com/office/drawing/2014/main" id="{6868DA49-0248-EFFF-4EDE-FBED78664579}"/>
              </a:ext>
            </a:extLst>
          </p:cNvPr>
          <p:cNvSpPr/>
          <p:nvPr/>
        </p:nvSpPr>
        <p:spPr>
          <a:xfrm>
            <a:off x="8718967" y="2089014"/>
            <a:ext cx="3173751" cy="226373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a:solidFill>
                  <a:srgbClr val="FFFFFF"/>
                </a:solidFill>
                <a:latin typeface="Corbel"/>
                <a:cs typeface="Segoe UI"/>
              </a:rPr>
              <a:t>NNT</a:t>
            </a:r>
            <a:r>
              <a:rPr kumimoji="0" lang="en-US" i="0" strike="noStrike" kern="1200" cap="none" spc="0" normalizeH="0" noProof="0">
                <a:ln>
                  <a:noFill/>
                </a:ln>
                <a:solidFill>
                  <a:srgbClr val="FFFFFF"/>
                </a:solidFill>
                <a:effectLst/>
                <a:uLnTx/>
                <a:uFillTx/>
                <a:latin typeface="Corbel"/>
                <a:cs typeface="Segoe UI"/>
              </a:rPr>
              <a:t> to prevent a HF event</a:t>
            </a:r>
            <a:r>
              <a:rPr lang="en-US">
                <a:solidFill>
                  <a:srgbClr val="FFFFFF"/>
                </a:solidFill>
                <a:latin typeface="Corbel"/>
                <a:cs typeface="Segoe UI"/>
              </a:rPr>
              <a:t> for the Corvia Atrial Shunt is </a:t>
            </a:r>
            <a:r>
              <a:rPr lang="en-US" b="1">
                <a:solidFill>
                  <a:schemeClr val="accent2"/>
                </a:solidFill>
                <a:latin typeface="+mj-lt"/>
                <a:cs typeface="Segoe UI"/>
              </a:rPr>
              <a:t>~55-60% lower</a:t>
            </a:r>
            <a:r>
              <a:rPr lang="en-US" b="1">
                <a:solidFill>
                  <a:schemeClr val="bg2"/>
                </a:solidFill>
                <a:latin typeface="+mj-lt"/>
                <a:cs typeface="Segoe UI"/>
              </a:rPr>
              <a:t> </a:t>
            </a:r>
            <a:r>
              <a:rPr lang="en-US" sz="1600">
                <a:solidFill>
                  <a:schemeClr val="bg2"/>
                </a:solidFill>
                <a:latin typeface="+mj-lt"/>
                <a:cs typeface="Segoe UI"/>
              </a:rPr>
              <a:t>than </a:t>
            </a:r>
            <a:r>
              <a:rPr lang="en-US">
                <a:solidFill>
                  <a:srgbClr val="FFFFFF"/>
                </a:solidFill>
                <a:latin typeface="Corbel"/>
                <a:cs typeface="Segoe UI"/>
              </a:rPr>
              <a:t>that for popular SGLT2 inhibitors</a:t>
            </a:r>
            <a:endParaRPr lang="en-US">
              <a:solidFill>
                <a:srgbClr val="FFFFFF"/>
              </a:solidFill>
              <a:latin typeface="Corbel"/>
            </a:endParaRPr>
          </a:p>
        </p:txBody>
      </p:sp>
      <p:pic>
        <p:nvPicPr>
          <p:cNvPr id="10" name="590F9A98-2262-4EF3-A2DC-8A8B20ED36E3">
            <a:extLst>
              <a:ext uri="{FF2B5EF4-FFF2-40B4-BE49-F238E27FC236}">
                <a16:creationId xmlns:a16="http://schemas.microsoft.com/office/drawing/2014/main" id="{F91EFC47-EE16-82A1-15A1-03BFF1CF8C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8479" y="202231"/>
            <a:ext cx="1392382" cy="12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51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3A018E0-1B98-6694-1E6B-3892AFA39F29}"/>
              </a:ext>
            </a:extLst>
          </p:cNvPr>
          <p:cNvSpPr/>
          <p:nvPr/>
        </p:nvSpPr>
        <p:spPr>
          <a:xfrm>
            <a:off x="578247" y="2312353"/>
            <a:ext cx="6177150" cy="52313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799C56-9F69-3AFA-B562-B278E41F9A9F}"/>
              </a:ext>
            </a:extLst>
          </p:cNvPr>
          <p:cNvSpPr>
            <a:spLocks noGrp="1"/>
          </p:cNvSpPr>
          <p:nvPr>
            <p:ph type="title"/>
          </p:nvPr>
        </p:nvSpPr>
        <p:spPr/>
        <p:txBody>
          <a:bodyPr/>
          <a:lstStyle/>
          <a:p>
            <a:r>
              <a:rPr lang="en-US"/>
              <a:t>Quality of Life Through 3years in responder group</a:t>
            </a:r>
          </a:p>
        </p:txBody>
      </p:sp>
      <p:graphicFrame>
        <p:nvGraphicFramePr>
          <p:cNvPr id="9" name="Content Placeholder 8">
            <a:extLst>
              <a:ext uri="{FF2B5EF4-FFF2-40B4-BE49-F238E27FC236}">
                <a16:creationId xmlns:a16="http://schemas.microsoft.com/office/drawing/2014/main" id="{E330ABC8-0CAC-A811-95BA-CA1B6B972805}"/>
              </a:ext>
            </a:extLst>
          </p:cNvPr>
          <p:cNvGraphicFramePr>
            <a:graphicFrameLocks noGrp="1"/>
          </p:cNvGraphicFramePr>
          <p:nvPr>
            <p:ph idx="1"/>
            <p:extLst>
              <p:ext uri="{D42A27DB-BD31-4B8C-83A1-F6EECF244321}">
                <p14:modId xmlns:p14="http://schemas.microsoft.com/office/powerpoint/2010/main" val="4193261198"/>
              </p:ext>
            </p:extLst>
          </p:nvPr>
        </p:nvGraphicFramePr>
        <p:xfrm>
          <a:off x="597040" y="2698037"/>
          <a:ext cx="6156686" cy="254513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CF4F4146-8D37-5BA5-8EF3-250D92ECE8BF}"/>
              </a:ext>
            </a:extLst>
          </p:cNvPr>
          <p:cNvSpPr>
            <a:spLocks noGrp="1"/>
          </p:cNvSpPr>
          <p:nvPr>
            <p:ph type="body" idx="11"/>
          </p:nvPr>
        </p:nvSpPr>
        <p:spPr/>
        <p:txBody>
          <a:bodyPr>
            <a:normAutofit/>
          </a:bodyPr>
          <a:lstStyle/>
          <a:p>
            <a:r>
              <a:rPr lang="en-US" sz="1800"/>
              <a:t>CORVIA PATIENTS experienced large, consistent improvement across all kccq domains</a:t>
            </a:r>
          </a:p>
        </p:txBody>
      </p:sp>
      <p:sp>
        <p:nvSpPr>
          <p:cNvPr id="5" name="Footer Placeholder 4">
            <a:extLst>
              <a:ext uri="{FF2B5EF4-FFF2-40B4-BE49-F238E27FC236}">
                <a16:creationId xmlns:a16="http://schemas.microsoft.com/office/drawing/2014/main" id="{81FE41EE-12FA-0FF8-5CB4-7683D49A66CC}"/>
              </a:ext>
            </a:extLst>
          </p:cNvPr>
          <p:cNvSpPr>
            <a:spLocks noGrp="1"/>
          </p:cNvSpPr>
          <p:nvPr>
            <p:ph type="ftr" sz="quarter" idx="3"/>
          </p:nvPr>
        </p:nvSpPr>
        <p:spPr/>
        <p:txBody>
          <a:bodyPr/>
          <a:lstStyle/>
          <a:p>
            <a:r>
              <a:rPr lang="es-ES"/>
              <a:t>REDUCE LAP-HF II 3Y RESPONDER DATA</a:t>
            </a:r>
            <a:endParaRPr lang="en-US"/>
          </a:p>
        </p:txBody>
      </p:sp>
      <p:sp>
        <p:nvSpPr>
          <p:cNvPr id="6" name="Slide Number Placeholder 5">
            <a:extLst>
              <a:ext uri="{FF2B5EF4-FFF2-40B4-BE49-F238E27FC236}">
                <a16:creationId xmlns:a16="http://schemas.microsoft.com/office/drawing/2014/main" id="{28974A3E-AC9B-9B53-A2DA-C2ECF15136C0}"/>
              </a:ext>
            </a:extLst>
          </p:cNvPr>
          <p:cNvSpPr>
            <a:spLocks noGrp="1"/>
          </p:cNvSpPr>
          <p:nvPr>
            <p:ph type="sldNum" sz="quarter" idx="4"/>
          </p:nvPr>
        </p:nvSpPr>
        <p:spPr/>
        <p:txBody>
          <a:bodyPr/>
          <a:lstStyle/>
          <a:p>
            <a:fld id="{599563B3-69AC-0C4C-A68E-7D70D3F29587}" type="slidenum">
              <a:rPr lang="en-US" smtClean="0"/>
              <a:pPr/>
              <a:t>6</a:t>
            </a:fld>
            <a:endParaRPr lang="en-US"/>
          </a:p>
        </p:txBody>
      </p:sp>
      <p:graphicFrame>
        <p:nvGraphicFramePr>
          <p:cNvPr id="13" name="Chart 12">
            <a:extLst>
              <a:ext uri="{FF2B5EF4-FFF2-40B4-BE49-F238E27FC236}">
                <a16:creationId xmlns:a16="http://schemas.microsoft.com/office/drawing/2014/main" id="{BE4AAB42-918C-62C5-7C12-876E36598E49}"/>
              </a:ext>
            </a:extLst>
          </p:cNvPr>
          <p:cNvGraphicFramePr/>
          <p:nvPr>
            <p:extLst>
              <p:ext uri="{D42A27DB-BD31-4B8C-83A1-F6EECF244321}">
                <p14:modId xmlns:p14="http://schemas.microsoft.com/office/powerpoint/2010/main" val="2939738915"/>
              </p:ext>
            </p:extLst>
          </p:nvPr>
        </p:nvGraphicFramePr>
        <p:xfrm>
          <a:off x="7369791" y="1471143"/>
          <a:ext cx="4062642" cy="3772024"/>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Arrow Connector 13">
            <a:extLst>
              <a:ext uri="{FF2B5EF4-FFF2-40B4-BE49-F238E27FC236}">
                <a16:creationId xmlns:a16="http://schemas.microsoft.com/office/drawing/2014/main" id="{83D66848-0183-6E91-02A8-0BB9B64CE72C}"/>
              </a:ext>
            </a:extLst>
          </p:cNvPr>
          <p:cNvCxnSpPr>
            <a:cxnSpLocks/>
          </p:cNvCxnSpPr>
          <p:nvPr/>
        </p:nvCxnSpPr>
        <p:spPr>
          <a:xfrm flipV="1">
            <a:off x="9770728" y="2685319"/>
            <a:ext cx="0" cy="1145899"/>
          </a:xfrm>
          <a:prstGeom prst="straightConnector1">
            <a:avLst/>
          </a:prstGeom>
          <a:noFill/>
          <a:ln w="38100" cap="flat" cmpd="sng" algn="ctr">
            <a:solidFill>
              <a:schemeClr val="accent3"/>
            </a:solidFill>
            <a:prstDash val="solid"/>
            <a:miter lim="800000"/>
            <a:headEnd type="none" w="med" len="med"/>
            <a:tailEnd type="triangle" w="med" len="med"/>
          </a:ln>
          <a:effectLst/>
        </p:spPr>
      </p:cxnSp>
      <p:sp>
        <p:nvSpPr>
          <p:cNvPr id="15" name="TextBox 14">
            <a:extLst>
              <a:ext uri="{FF2B5EF4-FFF2-40B4-BE49-F238E27FC236}">
                <a16:creationId xmlns:a16="http://schemas.microsoft.com/office/drawing/2014/main" id="{C484CC6D-66D1-D57F-749B-0017A8E85DC3}"/>
              </a:ext>
            </a:extLst>
          </p:cNvPr>
          <p:cNvSpPr txBox="1"/>
          <p:nvPr/>
        </p:nvSpPr>
        <p:spPr>
          <a:xfrm>
            <a:off x="9770728" y="2871364"/>
            <a:ext cx="1434616" cy="773673"/>
          </a:xfrm>
          <a:prstGeom prst="rect">
            <a:avLst/>
          </a:prstGeom>
          <a:noFill/>
        </p:spPr>
        <p:txBody>
          <a:bodyPr wrap="square">
            <a:spAutoFit/>
          </a:bodyPr>
          <a:lstStyle/>
          <a:p>
            <a:pPr marL="0" marR="0" lvl="0" indent="0" defTabSz="914400" rtl="0" eaLnBrk="1" fontAlgn="auto" latinLnBrk="0" hangingPunct="1">
              <a:lnSpc>
                <a:spcPct val="107000"/>
              </a:lnSpc>
              <a:spcBef>
                <a:spcPts val="95"/>
              </a:spcBef>
              <a:spcAft>
                <a:spcPts val="95"/>
              </a:spcAft>
              <a:buClrTx/>
              <a:buSzTx/>
              <a:buFontTx/>
              <a:buNone/>
              <a:tabLst/>
              <a:defRPr/>
            </a:pPr>
            <a:r>
              <a:rPr lang="en-US" sz="1400" b="1">
                <a:solidFill>
                  <a:schemeClr val="accent3"/>
                </a:solidFill>
                <a:latin typeface="Corbel" panose="020B0503020204020204"/>
              </a:rPr>
              <a:t>90% more likely for Corvia patients</a:t>
            </a:r>
            <a:endParaRPr kumimoji="0" lang="en-US" sz="1400" b="1" i="0" u="none" strike="noStrike" kern="1200" cap="none" spc="0" normalizeH="0" baseline="30000" noProof="0">
              <a:ln>
                <a:noFill/>
              </a:ln>
              <a:solidFill>
                <a:schemeClr val="accent3"/>
              </a:solidFill>
              <a:effectLst/>
              <a:uLnTx/>
              <a:uFillTx/>
              <a:latin typeface="Corbel" panose="020B0503020204020204"/>
              <a:ea typeface="+mn-ea"/>
              <a:cs typeface="+mn-cs"/>
            </a:endParaRPr>
          </a:p>
        </p:txBody>
      </p:sp>
      <p:sp>
        <p:nvSpPr>
          <p:cNvPr id="16" name="TextBox 15">
            <a:extLst>
              <a:ext uri="{FF2B5EF4-FFF2-40B4-BE49-F238E27FC236}">
                <a16:creationId xmlns:a16="http://schemas.microsoft.com/office/drawing/2014/main" id="{5D036046-0317-BE22-0923-4ECAC7A32B34}"/>
              </a:ext>
            </a:extLst>
          </p:cNvPr>
          <p:cNvSpPr txBox="1"/>
          <p:nvPr/>
        </p:nvSpPr>
        <p:spPr>
          <a:xfrm>
            <a:off x="8917793" y="2341369"/>
            <a:ext cx="75052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73B68"/>
                </a:solidFill>
                <a:effectLst/>
                <a:uLnTx/>
                <a:uFillTx/>
                <a:latin typeface="Corbel" panose="020B0503020204020204"/>
                <a:ea typeface="+mn-ea"/>
                <a:cs typeface="+mn-cs"/>
              </a:rPr>
              <a:t>p</a:t>
            </a:r>
            <a:r>
              <a:rPr lang="en-US" sz="1200">
                <a:solidFill>
                  <a:srgbClr val="173B68"/>
                </a:solidFill>
                <a:latin typeface="Corbel" panose="020B0503020204020204"/>
              </a:rPr>
              <a:t> </a:t>
            </a:r>
            <a:r>
              <a:rPr kumimoji="0" lang="en-US" sz="1200" b="0" i="0" u="none" strike="noStrike" kern="1200" cap="none" spc="0" normalizeH="0" baseline="0" noProof="0">
                <a:ln>
                  <a:noFill/>
                </a:ln>
                <a:solidFill>
                  <a:srgbClr val="173B68"/>
                </a:solidFill>
                <a:effectLst/>
                <a:uLnTx/>
                <a:uFillTx/>
                <a:latin typeface="Corbel" panose="020B0503020204020204"/>
                <a:ea typeface="+mn-ea"/>
                <a:cs typeface="+mn-cs"/>
              </a:rPr>
              <a:t>&lt; 0.001</a:t>
            </a:r>
          </a:p>
        </p:txBody>
      </p:sp>
      <p:sp>
        <p:nvSpPr>
          <p:cNvPr id="18" name="Rectangle: Rounded Corners 17">
            <a:extLst>
              <a:ext uri="{FF2B5EF4-FFF2-40B4-BE49-F238E27FC236}">
                <a16:creationId xmlns:a16="http://schemas.microsoft.com/office/drawing/2014/main" id="{610EB2D5-7055-E3DC-B163-C064CEFB2CCC}"/>
              </a:ext>
            </a:extLst>
          </p:cNvPr>
          <p:cNvSpPr/>
          <p:nvPr/>
        </p:nvSpPr>
        <p:spPr>
          <a:xfrm>
            <a:off x="1548501" y="5299103"/>
            <a:ext cx="9094999" cy="73585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2000" dirty="0"/>
              <a:t>NNT = 5  |  </a:t>
            </a:r>
            <a:r>
              <a:rPr lang="en-US" sz="2000" dirty="0">
                <a:effectLst/>
              </a:rPr>
              <a:t>Treating </a:t>
            </a:r>
            <a:r>
              <a:rPr lang="en-US" sz="2000" b="1" dirty="0">
                <a:solidFill>
                  <a:schemeClr val="accent2"/>
                </a:solidFill>
                <a:effectLst/>
              </a:rPr>
              <a:t>just 5 patients</a:t>
            </a:r>
            <a:r>
              <a:rPr lang="en-US" sz="2000" dirty="0">
                <a:effectLst/>
              </a:rPr>
              <a:t> with a Corvia Atrial Shunt yields</a:t>
            </a:r>
            <a:r>
              <a:rPr lang="en-US" sz="2000" dirty="0"/>
              <a:t> </a:t>
            </a:r>
            <a:r>
              <a:rPr lang="en-US" sz="2000" dirty="0">
                <a:effectLst/>
              </a:rPr>
              <a:t>an additional patient with a large (&gt;20-point) 3-year KCCQ improvement.</a:t>
            </a:r>
            <a:endParaRPr kumimoji="0" lang="en-US" sz="2000" b="0" i="0" strike="noStrike" kern="1200" cap="none" spc="0" normalizeH="0" noProof="0" dirty="0">
              <a:ln>
                <a:noFill/>
              </a:ln>
              <a:effectLst/>
              <a:uLnTx/>
              <a:uFillTx/>
              <a:latin typeface="Corbel" panose="020B0503020204020204"/>
              <a:ea typeface="+mn-ea"/>
              <a:cs typeface="+mn-cs"/>
            </a:endParaRPr>
          </a:p>
        </p:txBody>
      </p:sp>
      <p:sp>
        <p:nvSpPr>
          <p:cNvPr id="21" name="TextBox 20">
            <a:extLst>
              <a:ext uri="{FF2B5EF4-FFF2-40B4-BE49-F238E27FC236}">
                <a16:creationId xmlns:a16="http://schemas.microsoft.com/office/drawing/2014/main" id="{9486C793-ACF8-C9D7-1C81-F815E8FDFCFC}"/>
              </a:ext>
            </a:extLst>
          </p:cNvPr>
          <p:cNvSpPr txBox="1"/>
          <p:nvPr/>
        </p:nvSpPr>
        <p:spPr>
          <a:xfrm>
            <a:off x="1824861" y="6027070"/>
            <a:ext cx="9941467" cy="246221"/>
          </a:xfrm>
          <a:prstGeom prst="rect">
            <a:avLst/>
          </a:prstGeom>
          <a:noFill/>
        </p:spPr>
        <p:txBody>
          <a:bodyPr wrap="square" lIns="91440" tIns="45720" rIns="91440" bIns="45720" anchor="t">
            <a:spAutoFit/>
          </a:bodyPr>
          <a:lstStyle/>
          <a:p>
            <a:pPr algn="r">
              <a:defRPr/>
            </a:pPr>
            <a:r>
              <a:rPr lang="en-US" sz="1000" err="1">
                <a:solidFill>
                  <a:srgbClr val="4F4F4F"/>
                </a:solidFill>
              </a:rPr>
              <a:t>Baim</a:t>
            </a:r>
            <a:r>
              <a:rPr lang="en-US" sz="1000">
                <a:solidFill>
                  <a:srgbClr val="4F4F4F"/>
                </a:solidFill>
              </a:rPr>
              <a:t> Clinical Research Institute, data on file.; </a:t>
            </a:r>
            <a:r>
              <a:rPr lang="en-US" sz="1000">
                <a:solidFill>
                  <a:srgbClr val="4F4F4F"/>
                </a:solidFill>
                <a:latin typeface="Corbel"/>
              </a:rPr>
              <a:t>Litwin, Sheldon E., et al.  American Heart Journal 278 (2024): 106-116.</a:t>
            </a:r>
            <a:endParaRPr lang="en-US" sz="1000" b="0" u="none" strike="noStrike" kern="1200" cap="none" spc="0" normalizeH="0" baseline="0" noProof="0">
              <a:ln>
                <a:noFill/>
              </a:ln>
              <a:solidFill>
                <a:srgbClr val="4F4F4F"/>
              </a:solidFill>
              <a:effectLst/>
              <a:uLnTx/>
              <a:uFillTx/>
              <a:latin typeface="Corbel"/>
            </a:endParaRPr>
          </a:p>
        </p:txBody>
      </p:sp>
      <p:pic>
        <p:nvPicPr>
          <p:cNvPr id="22" name="590F9A98-2262-4EF3-A2DC-8A8B20ED36E3">
            <a:extLst>
              <a:ext uri="{FF2B5EF4-FFF2-40B4-BE49-F238E27FC236}">
                <a16:creationId xmlns:a16="http://schemas.microsoft.com/office/drawing/2014/main" id="{BCF55214-BF6A-74DD-5D0F-87F24FE074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8479" y="202231"/>
            <a:ext cx="1392382" cy="12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Content Placeholder 8">
            <a:extLst>
              <a:ext uri="{FF2B5EF4-FFF2-40B4-BE49-F238E27FC236}">
                <a16:creationId xmlns:a16="http://schemas.microsoft.com/office/drawing/2014/main" id="{7F4D5BB9-698F-B19A-A2D8-9797BD79C99F}"/>
              </a:ext>
            </a:extLst>
          </p:cNvPr>
          <p:cNvGraphicFramePr>
            <a:graphicFrameLocks/>
          </p:cNvGraphicFramePr>
          <p:nvPr>
            <p:extLst>
              <p:ext uri="{D42A27DB-BD31-4B8C-83A1-F6EECF244321}">
                <p14:modId xmlns:p14="http://schemas.microsoft.com/office/powerpoint/2010/main" val="2389347058"/>
              </p:ext>
            </p:extLst>
          </p:nvPr>
        </p:nvGraphicFramePr>
        <p:xfrm>
          <a:off x="349251" y="1240125"/>
          <a:ext cx="6667500" cy="1638553"/>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a:extLst>
              <a:ext uri="{FF2B5EF4-FFF2-40B4-BE49-F238E27FC236}">
                <a16:creationId xmlns:a16="http://schemas.microsoft.com/office/drawing/2014/main" id="{C86F0A7C-B51D-C8B2-4452-FCE02BBBE97D}"/>
              </a:ext>
            </a:extLst>
          </p:cNvPr>
          <p:cNvSpPr txBox="1"/>
          <p:nvPr/>
        </p:nvSpPr>
        <p:spPr>
          <a:xfrm>
            <a:off x="5462547" y="2324486"/>
            <a:ext cx="1399739" cy="276999"/>
          </a:xfrm>
          <a:prstGeom prst="rect">
            <a:avLst/>
          </a:prstGeom>
          <a:noFill/>
        </p:spPr>
        <p:txBody>
          <a:bodyPr wrap="square" rtlCol="0">
            <a:spAutoFit/>
          </a:bodyPr>
          <a:lstStyle/>
          <a:p>
            <a:r>
              <a:rPr lang="en-US" sz="1200" b="1">
                <a:solidFill>
                  <a:schemeClr val="accent3"/>
                </a:solidFill>
              </a:rPr>
              <a:t>&gt;10 points better</a:t>
            </a:r>
          </a:p>
        </p:txBody>
      </p:sp>
      <p:sp>
        <p:nvSpPr>
          <p:cNvPr id="10" name="TextBox 9">
            <a:extLst>
              <a:ext uri="{FF2B5EF4-FFF2-40B4-BE49-F238E27FC236}">
                <a16:creationId xmlns:a16="http://schemas.microsoft.com/office/drawing/2014/main" id="{A3C91305-A9AD-327B-FC4E-134ABA051DC4}"/>
              </a:ext>
            </a:extLst>
          </p:cNvPr>
          <p:cNvSpPr txBox="1"/>
          <p:nvPr/>
        </p:nvSpPr>
        <p:spPr>
          <a:xfrm>
            <a:off x="5593931" y="2532965"/>
            <a:ext cx="874085" cy="276999"/>
          </a:xfrm>
          <a:prstGeom prst="rect">
            <a:avLst/>
          </a:prstGeom>
          <a:noFill/>
        </p:spPr>
        <p:txBody>
          <a:bodyPr wrap="square" rtlCol="0">
            <a:spAutoFit/>
          </a:bodyPr>
          <a:lstStyle/>
          <a:p>
            <a:r>
              <a:rPr lang="en-US" sz="1200"/>
              <a:t>p = &lt;0.001</a:t>
            </a:r>
          </a:p>
        </p:txBody>
      </p:sp>
    </p:spTree>
    <p:extLst>
      <p:ext uri="{BB962C8B-B14F-4D97-AF65-F5344CB8AC3E}">
        <p14:creationId xmlns:p14="http://schemas.microsoft.com/office/powerpoint/2010/main" val="1777665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314F9-D2BA-8309-478E-1BE56F903B5C}"/>
              </a:ext>
            </a:extLst>
          </p:cNvPr>
          <p:cNvSpPr>
            <a:spLocks noGrp="1"/>
          </p:cNvSpPr>
          <p:nvPr>
            <p:ph type="title"/>
          </p:nvPr>
        </p:nvSpPr>
        <p:spPr/>
        <p:txBody>
          <a:bodyPr/>
          <a:lstStyle/>
          <a:p>
            <a:r>
              <a:rPr lang="en-US"/>
              <a:t>NYHA Functional class in responder group</a:t>
            </a:r>
          </a:p>
        </p:txBody>
      </p:sp>
      <p:sp>
        <p:nvSpPr>
          <p:cNvPr id="4" name="Text Placeholder 3">
            <a:extLst>
              <a:ext uri="{FF2B5EF4-FFF2-40B4-BE49-F238E27FC236}">
                <a16:creationId xmlns:a16="http://schemas.microsoft.com/office/drawing/2014/main" id="{34CC8A64-9AE6-24D7-D958-74A53585DE3C}"/>
              </a:ext>
            </a:extLst>
          </p:cNvPr>
          <p:cNvSpPr>
            <a:spLocks noGrp="1"/>
          </p:cNvSpPr>
          <p:nvPr>
            <p:ph type="body" idx="11"/>
          </p:nvPr>
        </p:nvSpPr>
        <p:spPr/>
        <p:txBody>
          <a:bodyPr>
            <a:normAutofit/>
          </a:bodyPr>
          <a:lstStyle/>
          <a:p>
            <a:r>
              <a:rPr lang="en-US" sz="1800" err="1"/>
              <a:t>Corvia</a:t>
            </a:r>
            <a:r>
              <a:rPr lang="en-US" sz="1800"/>
              <a:t> patients more often benefit from </a:t>
            </a:r>
            <a:r>
              <a:rPr lang="en-US" sz="1800" err="1"/>
              <a:t>nyha</a:t>
            </a:r>
            <a:r>
              <a:rPr lang="en-US" sz="1800"/>
              <a:t> class improvement at 3 years</a:t>
            </a:r>
          </a:p>
        </p:txBody>
      </p:sp>
      <p:sp>
        <p:nvSpPr>
          <p:cNvPr id="6" name="Slide Number Placeholder 5">
            <a:extLst>
              <a:ext uri="{FF2B5EF4-FFF2-40B4-BE49-F238E27FC236}">
                <a16:creationId xmlns:a16="http://schemas.microsoft.com/office/drawing/2014/main" id="{C515B1BE-3A27-884E-4008-408B846AB85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563B3-69AC-0C4C-A68E-7D70D3F29587}" type="slidenum">
              <a:rPr kumimoji="0" lang="en-US" sz="10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aphicFrame>
        <p:nvGraphicFramePr>
          <p:cNvPr id="3" name="Chart 2">
            <a:extLst>
              <a:ext uri="{FF2B5EF4-FFF2-40B4-BE49-F238E27FC236}">
                <a16:creationId xmlns:a16="http://schemas.microsoft.com/office/drawing/2014/main" id="{4C723286-AA98-0BFD-2E4F-D740209B2E12}"/>
              </a:ext>
            </a:extLst>
          </p:cNvPr>
          <p:cNvGraphicFramePr/>
          <p:nvPr>
            <p:extLst>
              <p:ext uri="{D42A27DB-BD31-4B8C-83A1-F6EECF244321}">
                <p14:modId xmlns:p14="http://schemas.microsoft.com/office/powerpoint/2010/main" val="3491915190"/>
              </p:ext>
            </p:extLst>
          </p:nvPr>
        </p:nvGraphicFramePr>
        <p:xfrm>
          <a:off x="1515048" y="1499366"/>
          <a:ext cx="5517753" cy="4293040"/>
        </p:xfrm>
        <a:graphic>
          <a:graphicData uri="http://schemas.openxmlformats.org/drawingml/2006/chart">
            <c:chart xmlns:c="http://schemas.openxmlformats.org/drawingml/2006/chart" xmlns:r="http://schemas.openxmlformats.org/officeDocument/2006/relationships" r:id="rId3"/>
          </a:graphicData>
        </a:graphic>
      </p:graphicFrame>
      <p:sp>
        <p:nvSpPr>
          <p:cNvPr id="41" name="Rectangle 40">
            <a:extLst>
              <a:ext uri="{FF2B5EF4-FFF2-40B4-BE49-F238E27FC236}">
                <a16:creationId xmlns:a16="http://schemas.microsoft.com/office/drawing/2014/main" id="{742DADB7-7A2B-4695-812A-07CEDEDF6C4F}"/>
              </a:ext>
            </a:extLst>
          </p:cNvPr>
          <p:cNvSpPr/>
          <p:nvPr/>
        </p:nvSpPr>
        <p:spPr>
          <a:xfrm>
            <a:off x="3515056" y="5066977"/>
            <a:ext cx="643093" cy="227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73B68"/>
                </a:solidFill>
                <a:effectLst/>
                <a:uLnTx/>
                <a:uFillTx/>
                <a:latin typeface="Corbel" panose="020B0503020204020204"/>
                <a:ea typeface="+mn-ea"/>
                <a:cs typeface="+mn-cs"/>
              </a:rPr>
              <a:t>N= 161</a:t>
            </a:r>
          </a:p>
        </p:txBody>
      </p:sp>
      <p:sp>
        <p:nvSpPr>
          <p:cNvPr id="43" name="Rectangle 42">
            <a:extLst>
              <a:ext uri="{FF2B5EF4-FFF2-40B4-BE49-F238E27FC236}">
                <a16:creationId xmlns:a16="http://schemas.microsoft.com/office/drawing/2014/main" id="{8C0E2AFB-203A-D3C8-B058-BC92B6CAB244}"/>
              </a:ext>
            </a:extLst>
          </p:cNvPr>
          <p:cNvSpPr/>
          <p:nvPr/>
        </p:nvSpPr>
        <p:spPr>
          <a:xfrm>
            <a:off x="5062532" y="5069541"/>
            <a:ext cx="601617" cy="224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Corbel" panose="020B0503020204020204"/>
                <a:ea typeface="+mn-ea"/>
                <a:cs typeface="+mn-cs"/>
              </a:rPr>
              <a:t>N=152</a:t>
            </a:r>
          </a:p>
        </p:txBody>
      </p:sp>
      <p:sp>
        <p:nvSpPr>
          <p:cNvPr id="50" name="TextBox 49">
            <a:extLst>
              <a:ext uri="{FF2B5EF4-FFF2-40B4-BE49-F238E27FC236}">
                <a16:creationId xmlns:a16="http://schemas.microsoft.com/office/drawing/2014/main" id="{7A26DEFA-E257-B7D6-6380-8A70576201DC}"/>
              </a:ext>
            </a:extLst>
          </p:cNvPr>
          <p:cNvSpPr txBox="1"/>
          <p:nvPr/>
        </p:nvSpPr>
        <p:spPr>
          <a:xfrm>
            <a:off x="4094519" y="1951095"/>
            <a:ext cx="96801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73B68"/>
                </a:solidFill>
                <a:effectLst/>
                <a:uLnTx/>
                <a:uFillTx/>
                <a:latin typeface="Corbel" panose="020B0503020204020204"/>
                <a:ea typeface="+mn-ea"/>
                <a:cs typeface="+mn-cs"/>
              </a:rPr>
              <a:t>p=0.003</a:t>
            </a:r>
          </a:p>
        </p:txBody>
      </p:sp>
      <p:sp>
        <p:nvSpPr>
          <p:cNvPr id="12" name="Footer Placeholder 11">
            <a:extLst>
              <a:ext uri="{FF2B5EF4-FFF2-40B4-BE49-F238E27FC236}">
                <a16:creationId xmlns:a16="http://schemas.microsoft.com/office/drawing/2014/main" id="{938F5245-32E8-DFC7-703E-7CB2F08FFF1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100" normalizeH="0" baseline="0" noProof="0">
                <a:ln>
                  <a:noFill/>
                </a:ln>
                <a:solidFill>
                  <a:srgbClr val="FFFFFF"/>
                </a:solidFill>
                <a:effectLst/>
                <a:uLnTx/>
                <a:uFillTx/>
                <a:latin typeface="Corbel" panose="020B0503020204020204"/>
                <a:ea typeface="+mn-ea"/>
                <a:cs typeface="+mn-cs"/>
              </a:rPr>
              <a:t>REDUCE LAP-HF II 3Y RESPONDER DATA</a:t>
            </a:r>
            <a:endParaRPr kumimoji="0" lang="en-US" sz="1000" b="0" i="0" u="none" strike="noStrike" kern="0" cap="none" spc="100" normalizeH="0" baseline="0" noProof="0">
              <a:ln>
                <a:noFill/>
              </a:ln>
              <a:solidFill>
                <a:srgbClr val="FFFFFF"/>
              </a:solidFill>
              <a:effectLst/>
              <a:uLnTx/>
              <a:uFillTx/>
              <a:latin typeface="Corbel" panose="020B0503020204020204"/>
              <a:ea typeface="+mn-ea"/>
              <a:cs typeface="+mn-cs"/>
            </a:endParaRPr>
          </a:p>
        </p:txBody>
      </p:sp>
      <p:sp>
        <p:nvSpPr>
          <p:cNvPr id="13" name="Rectangle: Rounded Corners 12">
            <a:extLst>
              <a:ext uri="{FF2B5EF4-FFF2-40B4-BE49-F238E27FC236}">
                <a16:creationId xmlns:a16="http://schemas.microsoft.com/office/drawing/2014/main" id="{60D5DD70-2F0E-390C-C447-1DDA96E18F44}"/>
              </a:ext>
            </a:extLst>
          </p:cNvPr>
          <p:cNvSpPr/>
          <p:nvPr/>
        </p:nvSpPr>
        <p:spPr>
          <a:xfrm>
            <a:off x="7699846" y="2325745"/>
            <a:ext cx="2877443" cy="226373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strike="noStrike" kern="1200" cap="none" spc="0" normalizeH="0" noProof="0" dirty="0">
                <a:ln>
                  <a:noFill/>
                </a:ln>
                <a:solidFill>
                  <a:srgbClr val="FFFFFF"/>
                </a:solidFill>
                <a:effectLst/>
                <a:uLnTx/>
                <a:uFillTx/>
                <a:latin typeface="Corbel" panose="020B0503020204020204"/>
                <a:ea typeface="+mn-ea"/>
                <a:cs typeface="+mn-cs"/>
              </a:rPr>
              <a:t>Corvia patients were </a:t>
            </a:r>
            <a:r>
              <a:rPr kumimoji="0" lang="en-US" sz="2000" b="1" i="0" strike="noStrike" kern="1200" cap="none" spc="0" normalizeH="0" noProof="0" dirty="0">
                <a:ln>
                  <a:noFill/>
                </a:ln>
                <a:solidFill>
                  <a:schemeClr val="accent2"/>
                </a:solidFill>
                <a:effectLst/>
                <a:uLnTx/>
                <a:uFillTx/>
                <a:latin typeface="Corbel" panose="020B0503020204020204"/>
                <a:ea typeface="+mn-ea"/>
                <a:cs typeface="+mn-cs"/>
              </a:rPr>
              <a:t>~70% more likely</a:t>
            </a:r>
            <a:r>
              <a:rPr kumimoji="0" lang="en-US" sz="2000" b="1" i="0" strike="noStrike" kern="1200" cap="none" spc="0" normalizeH="0" noProof="0" dirty="0">
                <a:ln>
                  <a:noFill/>
                </a:ln>
                <a:solidFill>
                  <a:schemeClr val="bg2"/>
                </a:solidFill>
                <a:effectLst/>
                <a:uLnTx/>
                <a:uFillTx/>
                <a:latin typeface="Corbel" panose="020B0503020204020204"/>
                <a:ea typeface="+mn-ea"/>
                <a:cs typeface="+mn-cs"/>
              </a:rPr>
              <a:t> </a:t>
            </a:r>
            <a:r>
              <a:rPr kumimoji="0" lang="en-US" sz="2000" b="0" i="0" strike="noStrike" kern="1200" cap="none" spc="0" normalizeH="0" noProof="0" dirty="0">
                <a:ln>
                  <a:noFill/>
                </a:ln>
                <a:solidFill>
                  <a:srgbClr val="FFFFFF"/>
                </a:solidFill>
                <a:effectLst/>
                <a:uLnTx/>
                <a:uFillTx/>
                <a:latin typeface="Corbel" panose="020B0503020204020204"/>
                <a:ea typeface="+mn-ea"/>
                <a:cs typeface="+mn-cs"/>
              </a:rPr>
              <a:t>to improve </a:t>
            </a:r>
            <a:r>
              <a:rPr kumimoji="0" lang="en-US" sz="2000" b="0" i="0" strike="noStrike" kern="1200" cap="none" spc="0" normalizeH="0" noProof="0" dirty="0">
                <a:ln>
                  <a:noFill/>
                </a:ln>
                <a:solidFill>
                  <a:srgbClr val="FFFFFF"/>
                </a:solidFill>
                <a:effectLst/>
                <a:uLnTx/>
                <a:uFillTx/>
                <a:latin typeface="Corbel" panose="020B0503020204020204"/>
                <a:ea typeface="Segoe UI Symbol"/>
                <a:cs typeface="+mn-cs"/>
              </a:rPr>
              <a:t>≥1 NYHA Class through 3 years</a:t>
            </a:r>
            <a:endParaRPr lang="en-US" sz="2000" b="0" i="0" strike="noStrike" kern="1200" cap="none" spc="0" normalizeH="0" noProof="0" dirty="0">
              <a:ln>
                <a:noFill/>
              </a:ln>
              <a:solidFill>
                <a:srgbClr val="FFFFFF"/>
              </a:solidFill>
              <a:effectLst/>
              <a:uLnTx/>
              <a:uFillTx/>
              <a:latin typeface="Corbel" panose="020B0503020204020204"/>
              <a:ea typeface="Segoe UI Symbol"/>
            </a:endParaRPr>
          </a:p>
        </p:txBody>
      </p:sp>
      <p:sp>
        <p:nvSpPr>
          <p:cNvPr id="7" name="TextBox 6">
            <a:extLst>
              <a:ext uri="{FF2B5EF4-FFF2-40B4-BE49-F238E27FC236}">
                <a16:creationId xmlns:a16="http://schemas.microsoft.com/office/drawing/2014/main" id="{20A2B7D6-B08C-7C67-ED6D-57DFD322C403}"/>
              </a:ext>
            </a:extLst>
          </p:cNvPr>
          <p:cNvSpPr txBox="1"/>
          <p:nvPr/>
        </p:nvSpPr>
        <p:spPr>
          <a:xfrm>
            <a:off x="5318125" y="6055824"/>
            <a:ext cx="6548411" cy="246221"/>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srgbClr val="4F4F4F"/>
                </a:solidFill>
                <a:effectLst/>
                <a:uLnTx/>
                <a:uFillTx/>
                <a:latin typeface="Corbel"/>
              </a:rPr>
              <a:t>Baim</a:t>
            </a:r>
            <a:r>
              <a:rPr kumimoji="0" lang="en-US" sz="1000" b="0" i="0" u="none" strike="noStrike" kern="1200" cap="none" spc="0" normalizeH="0" baseline="0" noProof="0">
                <a:ln>
                  <a:noFill/>
                </a:ln>
                <a:solidFill>
                  <a:srgbClr val="4F4F4F"/>
                </a:solidFill>
                <a:effectLst/>
                <a:uLnTx/>
                <a:uFillTx/>
                <a:latin typeface="Corbel"/>
              </a:rPr>
              <a:t> Clinical Research Institute, data on file.</a:t>
            </a:r>
            <a:endParaRPr lang="en-US" sz="1000" b="0" i="0" u="none" strike="noStrike" kern="1200" cap="none" spc="0" normalizeH="0" baseline="0" noProof="0">
              <a:ln>
                <a:noFill/>
              </a:ln>
              <a:solidFill>
                <a:srgbClr val="4F4F4F"/>
              </a:solidFill>
              <a:effectLst/>
              <a:uLnTx/>
              <a:uFillTx/>
              <a:latin typeface="Corbel"/>
            </a:endParaRPr>
          </a:p>
        </p:txBody>
      </p:sp>
      <p:pic>
        <p:nvPicPr>
          <p:cNvPr id="5" name="590F9A98-2262-4EF3-A2DC-8A8B20ED36E3">
            <a:extLst>
              <a:ext uri="{FF2B5EF4-FFF2-40B4-BE49-F238E27FC236}">
                <a16:creationId xmlns:a16="http://schemas.microsoft.com/office/drawing/2014/main" id="{23E12D1D-06AD-7E72-67C7-C8FDB24FBF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8479" y="202231"/>
            <a:ext cx="1392382" cy="12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a:extLst>
              <a:ext uri="{FF2B5EF4-FFF2-40B4-BE49-F238E27FC236}">
                <a16:creationId xmlns:a16="http://schemas.microsoft.com/office/drawing/2014/main" id="{0C07F21D-7733-BC96-C806-C251F6CDE7C2}"/>
              </a:ext>
            </a:extLst>
          </p:cNvPr>
          <p:cNvCxnSpPr>
            <a:cxnSpLocks/>
          </p:cNvCxnSpPr>
          <p:nvPr/>
        </p:nvCxnSpPr>
        <p:spPr>
          <a:xfrm flipV="1">
            <a:off x="4730783" y="2331095"/>
            <a:ext cx="0" cy="1145899"/>
          </a:xfrm>
          <a:prstGeom prst="straightConnector1">
            <a:avLst/>
          </a:prstGeom>
          <a:noFill/>
          <a:ln w="38100" cap="flat" cmpd="sng" algn="ctr">
            <a:solidFill>
              <a:schemeClr val="accent3"/>
            </a:solidFill>
            <a:prstDash val="solid"/>
            <a:miter lim="800000"/>
            <a:headEnd type="none" w="med" len="med"/>
            <a:tailEnd type="triangle" w="med" len="med"/>
          </a:ln>
          <a:effectLst/>
        </p:spPr>
      </p:cxnSp>
      <p:sp>
        <p:nvSpPr>
          <p:cNvPr id="16" name="TextBox 15">
            <a:extLst>
              <a:ext uri="{FF2B5EF4-FFF2-40B4-BE49-F238E27FC236}">
                <a16:creationId xmlns:a16="http://schemas.microsoft.com/office/drawing/2014/main" id="{434A06F8-46B8-A114-8977-BB8653F04011}"/>
              </a:ext>
            </a:extLst>
          </p:cNvPr>
          <p:cNvSpPr txBox="1"/>
          <p:nvPr/>
        </p:nvSpPr>
        <p:spPr>
          <a:xfrm>
            <a:off x="4730783" y="2517140"/>
            <a:ext cx="1434616" cy="773673"/>
          </a:xfrm>
          <a:prstGeom prst="rect">
            <a:avLst/>
          </a:prstGeom>
          <a:noFill/>
        </p:spPr>
        <p:txBody>
          <a:bodyPr wrap="square">
            <a:spAutoFit/>
          </a:bodyPr>
          <a:lstStyle/>
          <a:p>
            <a:pPr marL="0" marR="0" lvl="0" indent="0" defTabSz="914400" rtl="0" eaLnBrk="1" fontAlgn="auto" latinLnBrk="0" hangingPunct="1">
              <a:lnSpc>
                <a:spcPct val="107000"/>
              </a:lnSpc>
              <a:spcBef>
                <a:spcPts val="95"/>
              </a:spcBef>
              <a:spcAft>
                <a:spcPts val="95"/>
              </a:spcAft>
              <a:buClrTx/>
              <a:buSzTx/>
              <a:buFontTx/>
              <a:buNone/>
              <a:tabLst/>
              <a:defRPr/>
            </a:pPr>
            <a:r>
              <a:rPr lang="en-US" sz="1400" b="1">
                <a:solidFill>
                  <a:schemeClr val="accent3"/>
                </a:solidFill>
                <a:latin typeface="Corbel" panose="020B0503020204020204"/>
              </a:rPr>
              <a:t>&gt;70% more likely for </a:t>
            </a:r>
            <a:r>
              <a:rPr lang="en-US" sz="1400" b="1" err="1">
                <a:solidFill>
                  <a:schemeClr val="accent3"/>
                </a:solidFill>
                <a:latin typeface="Corbel" panose="020B0503020204020204"/>
              </a:rPr>
              <a:t>Corvia</a:t>
            </a:r>
            <a:r>
              <a:rPr lang="en-US" sz="1400" b="1">
                <a:solidFill>
                  <a:schemeClr val="accent3"/>
                </a:solidFill>
                <a:latin typeface="Corbel" panose="020B0503020204020204"/>
              </a:rPr>
              <a:t> patients</a:t>
            </a:r>
            <a:endParaRPr kumimoji="0" lang="en-US" sz="1400" b="1" i="0" u="none" strike="noStrike" kern="1200" cap="none" spc="0" normalizeH="0" baseline="30000" noProof="0">
              <a:ln>
                <a:noFill/>
              </a:ln>
              <a:solidFill>
                <a:schemeClr val="accent3"/>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8685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A77EA-4950-F075-256B-E7E47951355F}"/>
              </a:ext>
            </a:extLst>
          </p:cNvPr>
          <p:cNvSpPr>
            <a:spLocks noGrp="1"/>
          </p:cNvSpPr>
          <p:nvPr>
            <p:ph type="title"/>
          </p:nvPr>
        </p:nvSpPr>
        <p:spPr/>
        <p:txBody>
          <a:bodyPr/>
          <a:lstStyle/>
          <a:p>
            <a:r>
              <a:rPr lang="en-US"/>
              <a:t>Echo evidence of left heart unloading</a:t>
            </a:r>
          </a:p>
        </p:txBody>
      </p:sp>
      <p:pic>
        <p:nvPicPr>
          <p:cNvPr id="9" name="Content Placeholder 8">
            <a:extLst>
              <a:ext uri="{FF2B5EF4-FFF2-40B4-BE49-F238E27FC236}">
                <a16:creationId xmlns:a16="http://schemas.microsoft.com/office/drawing/2014/main" id="{6EA6EEC5-0BE9-C992-2AB1-C46BC8A87994}"/>
              </a:ext>
            </a:extLst>
          </p:cNvPr>
          <p:cNvPicPr>
            <a:picLocks noGrp="1" noChangeAspect="1"/>
          </p:cNvPicPr>
          <p:nvPr>
            <p:ph idx="1"/>
          </p:nvPr>
        </p:nvPicPr>
        <p:blipFill>
          <a:blip r:embed="rId2"/>
          <a:stretch>
            <a:fillRect/>
          </a:stretch>
        </p:blipFill>
        <p:spPr>
          <a:xfrm>
            <a:off x="1366218" y="1598212"/>
            <a:ext cx="3373213" cy="3619658"/>
          </a:xfrm>
        </p:spPr>
      </p:pic>
      <p:sp>
        <p:nvSpPr>
          <p:cNvPr id="4" name="Text Placeholder 3">
            <a:extLst>
              <a:ext uri="{FF2B5EF4-FFF2-40B4-BE49-F238E27FC236}">
                <a16:creationId xmlns:a16="http://schemas.microsoft.com/office/drawing/2014/main" id="{DBF0E52D-BDF9-30DC-9205-B472BC1B4559}"/>
              </a:ext>
            </a:extLst>
          </p:cNvPr>
          <p:cNvSpPr>
            <a:spLocks noGrp="1"/>
          </p:cNvSpPr>
          <p:nvPr>
            <p:ph type="body" idx="11"/>
          </p:nvPr>
        </p:nvSpPr>
        <p:spPr/>
        <p:txBody>
          <a:bodyPr>
            <a:normAutofit lnSpcReduction="10000"/>
          </a:bodyPr>
          <a:lstStyle/>
          <a:p>
            <a:r>
              <a:rPr lang="en-US"/>
              <a:t>supports favorable long-term effects of atrial shunting</a:t>
            </a:r>
          </a:p>
        </p:txBody>
      </p:sp>
      <p:sp>
        <p:nvSpPr>
          <p:cNvPr id="5" name="Footer Placeholder 4">
            <a:extLst>
              <a:ext uri="{FF2B5EF4-FFF2-40B4-BE49-F238E27FC236}">
                <a16:creationId xmlns:a16="http://schemas.microsoft.com/office/drawing/2014/main" id="{AC0E499A-42CE-C05C-30F2-DC4353C62C5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100" normalizeH="0" baseline="0" noProof="0">
                <a:ln>
                  <a:noFill/>
                </a:ln>
                <a:solidFill>
                  <a:srgbClr val="FFFFFF"/>
                </a:solidFill>
                <a:effectLst/>
                <a:uLnTx/>
                <a:uFillTx/>
                <a:latin typeface="Corbel" panose="020B0503020204020204"/>
                <a:ea typeface="+mn-ea"/>
                <a:cs typeface="+mn-cs"/>
              </a:rPr>
              <a:t>REDUCE LAP-HF II 3Y RESPONDER DATA</a:t>
            </a:r>
          </a:p>
        </p:txBody>
      </p:sp>
      <p:sp>
        <p:nvSpPr>
          <p:cNvPr id="6" name="Slide Number Placeholder 5">
            <a:extLst>
              <a:ext uri="{FF2B5EF4-FFF2-40B4-BE49-F238E27FC236}">
                <a16:creationId xmlns:a16="http://schemas.microsoft.com/office/drawing/2014/main" id="{A7415155-6648-A3A2-6D80-06B25E8C1FC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563B3-69AC-0C4C-A68E-7D70D3F29587}" type="slidenum">
              <a:rPr kumimoji="0" lang="en-US" sz="10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7" name="590F9A98-2262-4EF3-A2DC-8A8B20ED36E3">
            <a:extLst>
              <a:ext uri="{FF2B5EF4-FFF2-40B4-BE49-F238E27FC236}">
                <a16:creationId xmlns:a16="http://schemas.microsoft.com/office/drawing/2014/main" id="{77A8DA23-0591-997E-77B4-828704C2A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8479" y="202231"/>
            <a:ext cx="1392382" cy="12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a:extLst>
              <a:ext uri="{FF2B5EF4-FFF2-40B4-BE49-F238E27FC236}">
                <a16:creationId xmlns:a16="http://schemas.microsoft.com/office/drawing/2014/main" id="{DF549A82-B874-C3B3-B056-5819C06BCBF8}"/>
              </a:ext>
            </a:extLst>
          </p:cNvPr>
          <p:cNvGraphicFramePr>
            <a:graphicFrameLocks noGrp="1"/>
          </p:cNvGraphicFramePr>
          <p:nvPr>
            <p:extLst>
              <p:ext uri="{D42A27DB-BD31-4B8C-83A1-F6EECF244321}">
                <p14:modId xmlns:p14="http://schemas.microsoft.com/office/powerpoint/2010/main" val="2225068557"/>
              </p:ext>
            </p:extLst>
          </p:nvPr>
        </p:nvGraphicFramePr>
        <p:xfrm>
          <a:off x="5149112" y="1246634"/>
          <a:ext cx="5994146" cy="4043808"/>
        </p:xfrm>
        <a:graphic>
          <a:graphicData uri="http://schemas.openxmlformats.org/drawingml/2006/table">
            <a:tbl>
              <a:tblPr bandRow="1">
                <a:tableStyleId>{5C22544A-7EE6-4342-B048-85BDC9FD1C3A}</a:tableStyleId>
              </a:tblPr>
              <a:tblGrid>
                <a:gridCol w="2997073">
                  <a:extLst>
                    <a:ext uri="{9D8B030D-6E8A-4147-A177-3AD203B41FA5}">
                      <a16:colId xmlns:a16="http://schemas.microsoft.com/office/drawing/2014/main" val="3692477955"/>
                    </a:ext>
                  </a:extLst>
                </a:gridCol>
                <a:gridCol w="2997073">
                  <a:extLst>
                    <a:ext uri="{9D8B030D-6E8A-4147-A177-3AD203B41FA5}">
                      <a16:colId xmlns:a16="http://schemas.microsoft.com/office/drawing/2014/main" val="1664680675"/>
                    </a:ext>
                  </a:extLst>
                </a:gridCol>
              </a:tblGrid>
              <a:tr h="335611">
                <a:tc>
                  <a:txBody>
                    <a:bodyPr/>
                    <a:lstStyle/>
                    <a:p>
                      <a:pPr algn="ctr"/>
                      <a:r>
                        <a:rPr lang="en-US" b="1">
                          <a:solidFill>
                            <a:srgbClr val="000000"/>
                          </a:solidFill>
                        </a:rPr>
                        <a:t>CONCLUSION</a:t>
                      </a:r>
                    </a:p>
                  </a:txBody>
                  <a:tcPr anchor="ctr">
                    <a:noFill/>
                  </a:tcPr>
                </a:tc>
                <a:tc>
                  <a:txBody>
                    <a:bodyPr/>
                    <a:lstStyle/>
                    <a:p>
                      <a:r>
                        <a:rPr lang="en-US" b="1">
                          <a:solidFill>
                            <a:srgbClr val="000000"/>
                          </a:solidFill>
                        </a:rPr>
                        <a:t>ECHOGRAPHIC EVIDENCE</a:t>
                      </a:r>
                    </a:p>
                  </a:txBody>
                  <a:tcPr>
                    <a:noFill/>
                  </a:tcPr>
                </a:tc>
                <a:extLst>
                  <a:ext uri="{0D108BD9-81ED-4DB2-BD59-A6C34878D82A}">
                    <a16:rowId xmlns:a16="http://schemas.microsoft.com/office/drawing/2014/main" val="3279681862"/>
                  </a:ext>
                </a:extLst>
              </a:tr>
              <a:tr h="1226016">
                <a:tc>
                  <a:txBody>
                    <a:bodyPr/>
                    <a:lstStyle/>
                    <a:p>
                      <a:pPr algn="ctr"/>
                      <a:endParaRPr lang="en-US">
                        <a:solidFill>
                          <a:schemeClr val="bg1"/>
                        </a:solidFill>
                      </a:endParaRPr>
                    </a:p>
                    <a:p>
                      <a:pPr algn="ctr"/>
                      <a:r>
                        <a:rPr lang="en-US">
                          <a:solidFill>
                            <a:schemeClr val="bg1"/>
                          </a:solidFill>
                        </a:rPr>
                        <a:t>Shunt is </a:t>
                      </a:r>
                      <a:r>
                        <a:rPr lang="en-US">
                          <a:solidFill>
                            <a:schemeClr val="accent4"/>
                          </a:solidFill>
                        </a:rPr>
                        <a:t>unloading</a:t>
                      </a:r>
                      <a:br>
                        <a:rPr lang="en-US">
                          <a:solidFill>
                            <a:schemeClr val="bg1"/>
                          </a:solidFill>
                        </a:rPr>
                      </a:br>
                      <a:r>
                        <a:rPr lang="en-US">
                          <a:solidFill>
                            <a:schemeClr val="bg1"/>
                          </a:solidFill>
                        </a:rPr>
                        <a:t>left heart</a:t>
                      </a:r>
                    </a:p>
                  </a:txBody>
                  <a:tcPr anchor="ctr">
                    <a:solidFill>
                      <a:schemeClr val="tx1"/>
                    </a:solidFill>
                  </a:tcPr>
                </a:tc>
                <a:tc>
                  <a:txBody>
                    <a:bodyPr/>
                    <a:lstStyle/>
                    <a:p>
                      <a:endParaRPr lang="en-US">
                        <a:solidFill>
                          <a:schemeClr val="bg1"/>
                        </a:solidFill>
                      </a:endParaRPr>
                    </a:p>
                  </a:txBody>
                  <a:tcPr>
                    <a:solidFill>
                      <a:srgbClr val="173B68">
                        <a:alpha val="25098"/>
                      </a:srgbClr>
                    </a:solidFill>
                  </a:tcPr>
                </a:tc>
                <a:extLst>
                  <a:ext uri="{0D108BD9-81ED-4DB2-BD59-A6C34878D82A}">
                    <a16:rowId xmlns:a16="http://schemas.microsoft.com/office/drawing/2014/main" val="2022029764"/>
                  </a:ext>
                </a:extLst>
              </a:tr>
              <a:tr h="1226016">
                <a:tc>
                  <a:txBody>
                    <a:bodyPr/>
                    <a:lstStyle/>
                    <a:p>
                      <a:pPr algn="ctr"/>
                      <a:endParaRPr lang="en-US">
                        <a:solidFill>
                          <a:schemeClr val="bg1"/>
                        </a:solidFill>
                      </a:endParaRPr>
                    </a:p>
                    <a:p>
                      <a:pPr algn="ctr"/>
                      <a:r>
                        <a:rPr lang="en-US">
                          <a:solidFill>
                            <a:schemeClr val="bg1"/>
                          </a:solidFill>
                        </a:rPr>
                        <a:t>Shunt is </a:t>
                      </a:r>
                      <a:r>
                        <a:rPr lang="en-US">
                          <a:solidFill>
                            <a:schemeClr val="accent4"/>
                          </a:solidFill>
                        </a:rPr>
                        <a:t>not negatively affecting</a:t>
                      </a:r>
                      <a:r>
                        <a:rPr lang="en-US">
                          <a:solidFill>
                            <a:schemeClr val="bg1"/>
                          </a:solidFill>
                        </a:rPr>
                        <a:t> right heart</a:t>
                      </a:r>
                    </a:p>
                  </a:txBody>
                  <a:tcPr anchor="ctr">
                    <a:solidFill>
                      <a:schemeClr val="tx1"/>
                    </a:solidFill>
                  </a:tcPr>
                </a:tc>
                <a:tc>
                  <a:txBody>
                    <a:bodyPr/>
                    <a:lstStyle/>
                    <a:p>
                      <a:endParaRPr lang="en-US">
                        <a:solidFill>
                          <a:schemeClr val="bg1"/>
                        </a:solidFill>
                      </a:endParaRPr>
                    </a:p>
                  </a:txBody>
                  <a:tcPr>
                    <a:solidFill>
                      <a:srgbClr val="173B68">
                        <a:alpha val="25098"/>
                      </a:srgbClr>
                    </a:solidFill>
                  </a:tcPr>
                </a:tc>
                <a:extLst>
                  <a:ext uri="{0D108BD9-81ED-4DB2-BD59-A6C34878D82A}">
                    <a16:rowId xmlns:a16="http://schemas.microsoft.com/office/drawing/2014/main" val="3988150005"/>
                  </a:ext>
                </a:extLst>
              </a:tr>
              <a:tr h="1226016">
                <a:tc>
                  <a:txBody>
                    <a:bodyPr/>
                    <a:lstStyle/>
                    <a:p>
                      <a:pPr algn="ctr"/>
                      <a:endParaRPr lang="en-US">
                        <a:solidFill>
                          <a:schemeClr val="bg1"/>
                        </a:solidFill>
                      </a:endParaRPr>
                    </a:p>
                    <a:p>
                      <a:pPr algn="ctr"/>
                      <a:r>
                        <a:rPr lang="en-US">
                          <a:solidFill>
                            <a:schemeClr val="bg1"/>
                          </a:solidFill>
                        </a:rPr>
                        <a:t>Blood </a:t>
                      </a:r>
                      <a:r>
                        <a:rPr lang="en-US">
                          <a:solidFill>
                            <a:schemeClr val="accent4"/>
                          </a:solidFill>
                        </a:rPr>
                        <a:t>flow through shunt </a:t>
                      </a:r>
                      <a:r>
                        <a:rPr lang="en-US">
                          <a:solidFill>
                            <a:schemeClr val="bg1"/>
                          </a:solidFill>
                        </a:rPr>
                        <a:t>from LA to RA</a:t>
                      </a:r>
                    </a:p>
                  </a:txBody>
                  <a:tcPr anchor="ctr">
                    <a:solidFill>
                      <a:schemeClr val="tx1"/>
                    </a:solidFill>
                  </a:tcPr>
                </a:tc>
                <a:tc>
                  <a:txBody>
                    <a:bodyPr/>
                    <a:lstStyle/>
                    <a:p>
                      <a:endParaRPr lang="en-US">
                        <a:solidFill>
                          <a:schemeClr val="bg1"/>
                        </a:solidFill>
                      </a:endParaRPr>
                    </a:p>
                  </a:txBody>
                  <a:tcPr>
                    <a:solidFill>
                      <a:srgbClr val="173B68">
                        <a:alpha val="25098"/>
                      </a:srgbClr>
                    </a:solidFill>
                  </a:tcPr>
                </a:tc>
                <a:extLst>
                  <a:ext uri="{0D108BD9-81ED-4DB2-BD59-A6C34878D82A}">
                    <a16:rowId xmlns:a16="http://schemas.microsoft.com/office/drawing/2014/main" val="3535143121"/>
                  </a:ext>
                </a:extLst>
              </a:tr>
            </a:tbl>
          </a:graphicData>
        </a:graphic>
      </p:graphicFrame>
      <p:sp>
        <p:nvSpPr>
          <p:cNvPr id="11" name="Oval 10">
            <a:extLst>
              <a:ext uri="{FF2B5EF4-FFF2-40B4-BE49-F238E27FC236}">
                <a16:creationId xmlns:a16="http://schemas.microsoft.com/office/drawing/2014/main" id="{FF76B2B8-A521-FC1D-1E5E-3447792421F3}"/>
              </a:ext>
            </a:extLst>
          </p:cNvPr>
          <p:cNvSpPr/>
          <p:nvPr/>
        </p:nvSpPr>
        <p:spPr>
          <a:xfrm>
            <a:off x="6472897" y="1715257"/>
            <a:ext cx="340748" cy="3624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orbel" panose="020B0503020204020204"/>
                <a:ea typeface="+mn-ea"/>
                <a:cs typeface="+mn-cs"/>
              </a:rPr>
              <a:t>A</a:t>
            </a:r>
          </a:p>
        </p:txBody>
      </p:sp>
      <p:sp>
        <p:nvSpPr>
          <p:cNvPr id="12" name="Oval 11">
            <a:extLst>
              <a:ext uri="{FF2B5EF4-FFF2-40B4-BE49-F238E27FC236}">
                <a16:creationId xmlns:a16="http://schemas.microsoft.com/office/drawing/2014/main" id="{B301ABFA-2F23-A03E-F780-8F04E337B5F5}"/>
              </a:ext>
            </a:extLst>
          </p:cNvPr>
          <p:cNvSpPr/>
          <p:nvPr/>
        </p:nvSpPr>
        <p:spPr>
          <a:xfrm>
            <a:off x="6472897" y="2954598"/>
            <a:ext cx="340748" cy="3624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orbel" panose="020B0503020204020204"/>
                <a:ea typeface="+mn-ea"/>
                <a:cs typeface="+mn-cs"/>
              </a:rPr>
              <a:t>B</a:t>
            </a:r>
          </a:p>
        </p:txBody>
      </p:sp>
      <p:sp>
        <p:nvSpPr>
          <p:cNvPr id="13" name="Oval 12">
            <a:extLst>
              <a:ext uri="{FF2B5EF4-FFF2-40B4-BE49-F238E27FC236}">
                <a16:creationId xmlns:a16="http://schemas.microsoft.com/office/drawing/2014/main" id="{5B2FA2E2-B2E9-9C81-B8B2-9CABB4A6D315}"/>
              </a:ext>
            </a:extLst>
          </p:cNvPr>
          <p:cNvSpPr/>
          <p:nvPr/>
        </p:nvSpPr>
        <p:spPr>
          <a:xfrm>
            <a:off x="6472897" y="4166600"/>
            <a:ext cx="340748" cy="3624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orbel" panose="020B0503020204020204"/>
                <a:ea typeface="+mn-ea"/>
                <a:cs typeface="+mn-cs"/>
              </a:rPr>
              <a:t>C</a:t>
            </a:r>
          </a:p>
        </p:txBody>
      </p:sp>
      <p:sp>
        <p:nvSpPr>
          <p:cNvPr id="14" name="Oval 13">
            <a:extLst>
              <a:ext uri="{FF2B5EF4-FFF2-40B4-BE49-F238E27FC236}">
                <a16:creationId xmlns:a16="http://schemas.microsoft.com/office/drawing/2014/main" id="{DBF22565-82A6-0432-90B2-8C1603224B18}"/>
              </a:ext>
            </a:extLst>
          </p:cNvPr>
          <p:cNvSpPr/>
          <p:nvPr/>
        </p:nvSpPr>
        <p:spPr>
          <a:xfrm>
            <a:off x="3216748" y="2975350"/>
            <a:ext cx="340748" cy="3624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orbel" panose="020B0503020204020204"/>
                <a:ea typeface="+mn-ea"/>
                <a:cs typeface="+mn-cs"/>
              </a:rPr>
              <a:t>A</a:t>
            </a:r>
          </a:p>
        </p:txBody>
      </p:sp>
      <p:sp>
        <p:nvSpPr>
          <p:cNvPr id="15" name="Oval 14">
            <a:extLst>
              <a:ext uri="{FF2B5EF4-FFF2-40B4-BE49-F238E27FC236}">
                <a16:creationId xmlns:a16="http://schemas.microsoft.com/office/drawing/2014/main" id="{0A8B70C5-873D-2BBF-79A6-29542FE3F524}"/>
              </a:ext>
            </a:extLst>
          </p:cNvPr>
          <p:cNvSpPr/>
          <p:nvPr/>
        </p:nvSpPr>
        <p:spPr>
          <a:xfrm>
            <a:off x="2176769" y="3305164"/>
            <a:ext cx="340748" cy="3624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orbel" panose="020B0503020204020204"/>
                <a:ea typeface="+mn-ea"/>
                <a:cs typeface="+mn-cs"/>
              </a:rPr>
              <a:t>B</a:t>
            </a:r>
          </a:p>
        </p:txBody>
      </p:sp>
      <p:sp>
        <p:nvSpPr>
          <p:cNvPr id="16" name="Oval 15">
            <a:extLst>
              <a:ext uri="{FF2B5EF4-FFF2-40B4-BE49-F238E27FC236}">
                <a16:creationId xmlns:a16="http://schemas.microsoft.com/office/drawing/2014/main" id="{CA2170DC-1611-B5AC-EC62-74BBAE02AB00}"/>
              </a:ext>
            </a:extLst>
          </p:cNvPr>
          <p:cNvSpPr/>
          <p:nvPr/>
        </p:nvSpPr>
        <p:spPr>
          <a:xfrm>
            <a:off x="2608995" y="4261492"/>
            <a:ext cx="340748" cy="3624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orbel" panose="020B0503020204020204"/>
                <a:ea typeface="+mn-ea"/>
                <a:cs typeface="+mn-cs"/>
              </a:rPr>
              <a:t>C</a:t>
            </a:r>
          </a:p>
        </p:txBody>
      </p:sp>
      <p:sp>
        <p:nvSpPr>
          <p:cNvPr id="17" name="Arrow: Up 16">
            <a:extLst>
              <a:ext uri="{FF2B5EF4-FFF2-40B4-BE49-F238E27FC236}">
                <a16:creationId xmlns:a16="http://schemas.microsoft.com/office/drawing/2014/main" id="{FE033313-1E5E-3636-A418-277A345F8A0B}"/>
              </a:ext>
            </a:extLst>
          </p:cNvPr>
          <p:cNvSpPr/>
          <p:nvPr/>
        </p:nvSpPr>
        <p:spPr>
          <a:xfrm rot="10800000">
            <a:off x="8288462" y="1716262"/>
            <a:ext cx="224056" cy="28375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8" name="TextBox 17">
            <a:extLst>
              <a:ext uri="{FF2B5EF4-FFF2-40B4-BE49-F238E27FC236}">
                <a16:creationId xmlns:a16="http://schemas.microsoft.com/office/drawing/2014/main" id="{FB8450CA-2FE2-E8A9-9646-FC8E54485313}"/>
              </a:ext>
            </a:extLst>
          </p:cNvPr>
          <p:cNvSpPr txBox="1"/>
          <p:nvPr/>
        </p:nvSpPr>
        <p:spPr>
          <a:xfrm>
            <a:off x="8553938" y="1598212"/>
            <a:ext cx="25443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3B68"/>
                </a:solidFill>
                <a:effectLst/>
                <a:uLnTx/>
                <a:uFillTx/>
                <a:latin typeface="Corbel" panose="020B0503020204020204"/>
                <a:ea typeface="+mn-ea"/>
                <a:cs typeface="+mn-cs"/>
              </a:rPr>
              <a:t>Decreased LA/LV volume vs sham</a:t>
            </a:r>
          </a:p>
        </p:txBody>
      </p:sp>
      <p:sp>
        <p:nvSpPr>
          <p:cNvPr id="19" name="Arrow: Up 18">
            <a:extLst>
              <a:ext uri="{FF2B5EF4-FFF2-40B4-BE49-F238E27FC236}">
                <a16:creationId xmlns:a16="http://schemas.microsoft.com/office/drawing/2014/main" id="{BC6F2E19-625E-36D6-0718-928A345A1264}"/>
              </a:ext>
            </a:extLst>
          </p:cNvPr>
          <p:cNvSpPr/>
          <p:nvPr/>
        </p:nvSpPr>
        <p:spPr>
          <a:xfrm rot="10800000">
            <a:off x="8288462" y="2081870"/>
            <a:ext cx="224056" cy="28375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 name="TextBox 19">
            <a:extLst>
              <a:ext uri="{FF2B5EF4-FFF2-40B4-BE49-F238E27FC236}">
                <a16:creationId xmlns:a16="http://schemas.microsoft.com/office/drawing/2014/main" id="{88E5CA31-3AFB-4817-6B9C-92F05CA2BA0A}"/>
              </a:ext>
            </a:extLst>
          </p:cNvPr>
          <p:cNvSpPr txBox="1"/>
          <p:nvPr/>
        </p:nvSpPr>
        <p:spPr>
          <a:xfrm>
            <a:off x="8553939" y="2067682"/>
            <a:ext cx="249855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3B68"/>
                </a:solidFill>
                <a:effectLst/>
                <a:uLnTx/>
                <a:uFillTx/>
                <a:latin typeface="Corbel" panose="020B0503020204020204"/>
                <a:ea typeface="+mn-ea"/>
                <a:cs typeface="+mn-cs"/>
              </a:rPr>
              <a:t>Decreased LA pressure vs sham</a:t>
            </a:r>
          </a:p>
        </p:txBody>
      </p:sp>
      <p:sp>
        <p:nvSpPr>
          <p:cNvPr id="21" name="Arrow: Up 20">
            <a:extLst>
              <a:ext uri="{FF2B5EF4-FFF2-40B4-BE49-F238E27FC236}">
                <a16:creationId xmlns:a16="http://schemas.microsoft.com/office/drawing/2014/main" id="{E5C22430-4C95-8973-F965-CFCEBA9A6A30}"/>
              </a:ext>
            </a:extLst>
          </p:cNvPr>
          <p:cNvSpPr/>
          <p:nvPr/>
        </p:nvSpPr>
        <p:spPr>
          <a:xfrm rot="10800000">
            <a:off x="8288462" y="2447074"/>
            <a:ext cx="224056" cy="28375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2" name="TextBox 21">
            <a:extLst>
              <a:ext uri="{FF2B5EF4-FFF2-40B4-BE49-F238E27FC236}">
                <a16:creationId xmlns:a16="http://schemas.microsoft.com/office/drawing/2014/main" id="{8B1ADDEC-B2C2-C1BE-FEB5-5BE5114D660A}"/>
              </a:ext>
            </a:extLst>
          </p:cNvPr>
          <p:cNvSpPr txBox="1"/>
          <p:nvPr/>
        </p:nvSpPr>
        <p:spPr>
          <a:xfrm>
            <a:off x="8553939" y="2346390"/>
            <a:ext cx="24985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3B68"/>
                </a:solidFill>
                <a:effectLst/>
                <a:uLnTx/>
                <a:uFillTx/>
                <a:latin typeface="Corbel" panose="020B0503020204020204"/>
                <a:ea typeface="+mn-ea"/>
                <a:cs typeface="+mn-cs"/>
              </a:rPr>
              <a:t>Decreased mitral regurgitation grade vs sham</a:t>
            </a:r>
          </a:p>
        </p:txBody>
      </p:sp>
      <p:sp>
        <p:nvSpPr>
          <p:cNvPr id="23" name="Equals 22">
            <a:extLst>
              <a:ext uri="{FF2B5EF4-FFF2-40B4-BE49-F238E27FC236}">
                <a16:creationId xmlns:a16="http://schemas.microsoft.com/office/drawing/2014/main" id="{A780199B-1923-EED3-84D0-45C487D30111}"/>
              </a:ext>
            </a:extLst>
          </p:cNvPr>
          <p:cNvSpPr/>
          <p:nvPr/>
        </p:nvSpPr>
        <p:spPr>
          <a:xfrm>
            <a:off x="8288741" y="2863138"/>
            <a:ext cx="226711" cy="282633"/>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3B68"/>
              </a:solidFill>
              <a:effectLst/>
              <a:uLnTx/>
              <a:uFillTx/>
              <a:latin typeface="Corbel" panose="020B0503020204020204"/>
              <a:ea typeface="+mn-ea"/>
              <a:cs typeface="+mn-cs"/>
            </a:endParaRPr>
          </a:p>
        </p:txBody>
      </p:sp>
      <p:sp>
        <p:nvSpPr>
          <p:cNvPr id="24" name="TextBox 23">
            <a:extLst>
              <a:ext uri="{FF2B5EF4-FFF2-40B4-BE49-F238E27FC236}">
                <a16:creationId xmlns:a16="http://schemas.microsoft.com/office/drawing/2014/main" id="{37153644-6A7B-D2B4-4700-3A43C75A626B}"/>
              </a:ext>
            </a:extLst>
          </p:cNvPr>
          <p:cNvSpPr txBox="1"/>
          <p:nvPr/>
        </p:nvSpPr>
        <p:spPr>
          <a:xfrm>
            <a:off x="8579140" y="2835177"/>
            <a:ext cx="247335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3B68"/>
                </a:solidFill>
                <a:effectLst/>
                <a:uLnTx/>
                <a:uFillTx/>
                <a:latin typeface="Corbel" panose="020B0503020204020204"/>
                <a:ea typeface="+mn-ea"/>
                <a:cs typeface="+mn-cs"/>
              </a:rPr>
              <a:t>No difference in PASP vs sham</a:t>
            </a:r>
          </a:p>
        </p:txBody>
      </p:sp>
      <p:sp>
        <p:nvSpPr>
          <p:cNvPr id="25" name="Equals 24">
            <a:extLst>
              <a:ext uri="{FF2B5EF4-FFF2-40B4-BE49-F238E27FC236}">
                <a16:creationId xmlns:a16="http://schemas.microsoft.com/office/drawing/2014/main" id="{3BE14E91-69AF-E0FD-E766-98EAF643AF1C}"/>
              </a:ext>
            </a:extLst>
          </p:cNvPr>
          <p:cNvSpPr/>
          <p:nvPr/>
        </p:nvSpPr>
        <p:spPr>
          <a:xfrm>
            <a:off x="8288741" y="3214276"/>
            <a:ext cx="226711" cy="282633"/>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3B68"/>
              </a:solidFill>
              <a:effectLst/>
              <a:uLnTx/>
              <a:uFillTx/>
              <a:latin typeface="Corbel" panose="020B0503020204020204"/>
              <a:ea typeface="+mn-ea"/>
              <a:cs typeface="+mn-cs"/>
            </a:endParaRPr>
          </a:p>
        </p:txBody>
      </p:sp>
      <p:sp>
        <p:nvSpPr>
          <p:cNvPr id="26" name="TextBox 25">
            <a:extLst>
              <a:ext uri="{FF2B5EF4-FFF2-40B4-BE49-F238E27FC236}">
                <a16:creationId xmlns:a16="http://schemas.microsoft.com/office/drawing/2014/main" id="{00A1C45E-3CFC-6050-F072-63F628427646}"/>
              </a:ext>
            </a:extLst>
          </p:cNvPr>
          <p:cNvSpPr txBox="1"/>
          <p:nvPr/>
        </p:nvSpPr>
        <p:spPr>
          <a:xfrm>
            <a:off x="8579140" y="3093982"/>
            <a:ext cx="24733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3B68"/>
                </a:solidFill>
                <a:effectLst/>
                <a:uLnTx/>
                <a:uFillTx/>
                <a:latin typeface="Corbel" panose="020B0503020204020204"/>
                <a:ea typeface="+mn-ea"/>
                <a:cs typeface="+mn-cs"/>
              </a:rPr>
              <a:t>No difference in RA systolic pressure vs sham</a:t>
            </a:r>
          </a:p>
        </p:txBody>
      </p:sp>
      <p:sp>
        <p:nvSpPr>
          <p:cNvPr id="27" name="Equals 26">
            <a:extLst>
              <a:ext uri="{FF2B5EF4-FFF2-40B4-BE49-F238E27FC236}">
                <a16:creationId xmlns:a16="http://schemas.microsoft.com/office/drawing/2014/main" id="{7D4417BE-0D58-45D3-D630-CE95D0B8BA4A}"/>
              </a:ext>
            </a:extLst>
          </p:cNvPr>
          <p:cNvSpPr/>
          <p:nvPr/>
        </p:nvSpPr>
        <p:spPr>
          <a:xfrm>
            <a:off x="8288741" y="3652976"/>
            <a:ext cx="226711" cy="282633"/>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3B68"/>
              </a:solidFill>
              <a:effectLst/>
              <a:uLnTx/>
              <a:uFillTx/>
              <a:latin typeface="Corbel" panose="020B0503020204020204"/>
              <a:ea typeface="+mn-ea"/>
              <a:cs typeface="+mn-cs"/>
            </a:endParaRPr>
          </a:p>
        </p:txBody>
      </p:sp>
      <p:sp>
        <p:nvSpPr>
          <p:cNvPr id="28" name="TextBox 27">
            <a:extLst>
              <a:ext uri="{FF2B5EF4-FFF2-40B4-BE49-F238E27FC236}">
                <a16:creationId xmlns:a16="http://schemas.microsoft.com/office/drawing/2014/main" id="{F5A1C8AA-6931-8B0E-860F-2693DD928619}"/>
              </a:ext>
            </a:extLst>
          </p:cNvPr>
          <p:cNvSpPr txBox="1"/>
          <p:nvPr/>
        </p:nvSpPr>
        <p:spPr>
          <a:xfrm>
            <a:off x="8579140" y="3537062"/>
            <a:ext cx="24733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3B68"/>
                </a:solidFill>
                <a:effectLst/>
                <a:uLnTx/>
                <a:uFillTx/>
                <a:latin typeface="Corbel" panose="020B0503020204020204"/>
                <a:ea typeface="+mn-ea"/>
                <a:cs typeface="+mn-cs"/>
              </a:rPr>
              <a:t>No difference in RV systolic function vs sham</a:t>
            </a:r>
          </a:p>
        </p:txBody>
      </p:sp>
      <p:grpSp>
        <p:nvGrpSpPr>
          <p:cNvPr id="42" name="Group 41">
            <a:extLst>
              <a:ext uri="{FF2B5EF4-FFF2-40B4-BE49-F238E27FC236}">
                <a16:creationId xmlns:a16="http://schemas.microsoft.com/office/drawing/2014/main" id="{5E9D9A3E-A0F5-C3FC-03B5-A0AA6D9CA456}"/>
              </a:ext>
            </a:extLst>
          </p:cNvPr>
          <p:cNvGrpSpPr/>
          <p:nvPr/>
        </p:nvGrpSpPr>
        <p:grpSpPr>
          <a:xfrm>
            <a:off x="8288461" y="4241201"/>
            <a:ext cx="2764037" cy="307777"/>
            <a:chOff x="8554340" y="5029962"/>
            <a:chExt cx="2764037" cy="307777"/>
          </a:xfrm>
        </p:grpSpPr>
        <p:sp>
          <p:nvSpPr>
            <p:cNvPr id="29" name="Arrow: Up 28">
              <a:extLst>
                <a:ext uri="{FF2B5EF4-FFF2-40B4-BE49-F238E27FC236}">
                  <a16:creationId xmlns:a16="http://schemas.microsoft.com/office/drawing/2014/main" id="{5AB4F8A9-79F6-5C3E-0EE7-05B00DEB07AB}"/>
                </a:ext>
              </a:extLst>
            </p:cNvPr>
            <p:cNvSpPr/>
            <p:nvPr/>
          </p:nvSpPr>
          <p:spPr>
            <a:xfrm>
              <a:off x="8554340" y="5041974"/>
              <a:ext cx="224056" cy="28375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0" name="TextBox 29">
              <a:extLst>
                <a:ext uri="{FF2B5EF4-FFF2-40B4-BE49-F238E27FC236}">
                  <a16:creationId xmlns:a16="http://schemas.microsoft.com/office/drawing/2014/main" id="{64660835-451F-1807-5FA3-E11B57275102}"/>
                </a:ext>
              </a:extLst>
            </p:cNvPr>
            <p:cNvSpPr txBox="1"/>
            <p:nvPr/>
          </p:nvSpPr>
          <p:spPr>
            <a:xfrm>
              <a:off x="8847635" y="5029962"/>
              <a:ext cx="247074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3B68"/>
                  </a:solidFill>
                  <a:effectLst/>
                  <a:uLnTx/>
                  <a:uFillTx/>
                  <a:latin typeface="Corbel" panose="020B0503020204020204"/>
                  <a:ea typeface="+mn-ea"/>
                  <a:cs typeface="+mn-cs"/>
                </a:rPr>
                <a:t>Increased RA volume vs sham</a:t>
              </a:r>
            </a:p>
          </p:txBody>
        </p:sp>
      </p:grpSp>
      <p:grpSp>
        <p:nvGrpSpPr>
          <p:cNvPr id="41" name="Group 40">
            <a:extLst>
              <a:ext uri="{FF2B5EF4-FFF2-40B4-BE49-F238E27FC236}">
                <a16:creationId xmlns:a16="http://schemas.microsoft.com/office/drawing/2014/main" id="{61DA0EF7-E96A-1977-26A9-269E7466FC3A}"/>
              </a:ext>
            </a:extLst>
          </p:cNvPr>
          <p:cNvGrpSpPr/>
          <p:nvPr/>
        </p:nvGrpSpPr>
        <p:grpSpPr>
          <a:xfrm>
            <a:off x="8288461" y="4702666"/>
            <a:ext cx="2764036" cy="523220"/>
            <a:chOff x="8554340" y="5491427"/>
            <a:chExt cx="2764036" cy="523220"/>
          </a:xfrm>
        </p:grpSpPr>
        <p:sp>
          <p:nvSpPr>
            <p:cNvPr id="31" name="Arrow: Up 30">
              <a:extLst>
                <a:ext uri="{FF2B5EF4-FFF2-40B4-BE49-F238E27FC236}">
                  <a16:creationId xmlns:a16="http://schemas.microsoft.com/office/drawing/2014/main" id="{C9ABFBF0-2CF7-1D5A-C905-8F794DACA42E}"/>
                </a:ext>
              </a:extLst>
            </p:cNvPr>
            <p:cNvSpPr/>
            <p:nvPr/>
          </p:nvSpPr>
          <p:spPr>
            <a:xfrm>
              <a:off x="8554340" y="5611161"/>
              <a:ext cx="224056" cy="28375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2" name="TextBox 31">
              <a:extLst>
                <a:ext uri="{FF2B5EF4-FFF2-40B4-BE49-F238E27FC236}">
                  <a16:creationId xmlns:a16="http://schemas.microsoft.com/office/drawing/2014/main" id="{E213F22A-FD3F-D714-F6F5-BBC71253363A}"/>
                </a:ext>
              </a:extLst>
            </p:cNvPr>
            <p:cNvSpPr txBox="1"/>
            <p:nvPr/>
          </p:nvSpPr>
          <p:spPr>
            <a:xfrm>
              <a:off x="8845019" y="5491427"/>
              <a:ext cx="24733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3B68"/>
                  </a:solidFill>
                  <a:effectLst/>
                  <a:uLnTx/>
                  <a:uFillTx/>
                  <a:latin typeface="Corbel" panose="020B0503020204020204"/>
                  <a:ea typeface="+mn-ea"/>
                  <a:cs typeface="+mn-cs"/>
                </a:rPr>
                <a:t>Increased RV end-diastolic volume vs sham</a:t>
              </a:r>
            </a:p>
          </p:txBody>
        </p:sp>
      </p:grpSp>
      <p:sp>
        <p:nvSpPr>
          <p:cNvPr id="34" name="TextBox 33">
            <a:extLst>
              <a:ext uri="{FF2B5EF4-FFF2-40B4-BE49-F238E27FC236}">
                <a16:creationId xmlns:a16="http://schemas.microsoft.com/office/drawing/2014/main" id="{7A3AC536-13DC-044C-8EE2-53C8E7755C14}"/>
              </a:ext>
            </a:extLst>
          </p:cNvPr>
          <p:cNvSpPr txBox="1"/>
          <p:nvPr/>
        </p:nvSpPr>
        <p:spPr>
          <a:xfrm>
            <a:off x="610137" y="6046746"/>
            <a:ext cx="11016712"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a:solidFill>
                  <a:srgbClr val="4F4F4F"/>
                </a:solidFill>
              </a:rPr>
              <a:t>Patel, RB., et al.</a:t>
            </a:r>
            <a:r>
              <a:rPr lang="en-US" sz="1000" i="1">
                <a:solidFill>
                  <a:srgbClr val="4F4F4F"/>
                </a:solidFill>
              </a:rPr>
              <a:t> </a:t>
            </a:r>
            <a:r>
              <a:rPr lang="en-US" sz="1000" b="0" i="0">
                <a:solidFill>
                  <a:srgbClr val="4F4F4F"/>
                </a:solidFill>
                <a:effectLst/>
                <a:highlight>
                  <a:srgbClr val="FFFFFF"/>
                </a:highlight>
                <a:latin typeface="BlinkMacSystemFont"/>
              </a:rPr>
              <a:t>JAMA </a:t>
            </a:r>
            <a:r>
              <a:rPr lang="en-US" sz="1000" b="0" i="0" err="1">
                <a:solidFill>
                  <a:srgbClr val="4F4F4F"/>
                </a:solidFill>
                <a:effectLst/>
                <a:highlight>
                  <a:srgbClr val="FFFFFF"/>
                </a:highlight>
                <a:latin typeface="BlinkMacSystemFont"/>
              </a:rPr>
              <a:t>Cardiol</a:t>
            </a:r>
            <a:r>
              <a:rPr lang="en-US" sz="1000" b="0" i="0">
                <a:solidFill>
                  <a:srgbClr val="4F4F4F"/>
                </a:solidFill>
                <a:effectLst/>
                <a:highlight>
                  <a:srgbClr val="FFFFFF"/>
                </a:highlight>
                <a:latin typeface="BlinkMacSystemFont"/>
              </a:rPr>
              <a:t>. 2024 Jun 1;9(6):507-522</a:t>
            </a:r>
            <a:endParaRPr kumimoji="0" lang="en-US" sz="1000" b="0" i="0" u="none" strike="noStrike" kern="1200" cap="none" spc="0" normalizeH="0" baseline="0" noProof="0">
              <a:ln>
                <a:noFill/>
              </a:ln>
              <a:solidFill>
                <a:srgbClr val="4F4F4F"/>
              </a:solidFill>
              <a:effectLst/>
              <a:uLnTx/>
              <a:uFillTx/>
              <a:latin typeface="Corbel" panose="020B0503020204020204"/>
              <a:ea typeface="+mn-ea"/>
              <a:cs typeface="+mn-cs"/>
            </a:endParaRPr>
          </a:p>
        </p:txBody>
      </p:sp>
      <p:grpSp>
        <p:nvGrpSpPr>
          <p:cNvPr id="35" name="Group 34">
            <a:extLst>
              <a:ext uri="{FF2B5EF4-FFF2-40B4-BE49-F238E27FC236}">
                <a16:creationId xmlns:a16="http://schemas.microsoft.com/office/drawing/2014/main" id="{1060486A-7CE1-89AB-62FE-924119BF9EA0}"/>
              </a:ext>
            </a:extLst>
          </p:cNvPr>
          <p:cNvGrpSpPr/>
          <p:nvPr/>
        </p:nvGrpSpPr>
        <p:grpSpPr>
          <a:xfrm>
            <a:off x="1001653" y="5399607"/>
            <a:ext cx="10188695" cy="636053"/>
            <a:chOff x="2014898" y="1217483"/>
            <a:chExt cx="8856447" cy="1040616"/>
          </a:xfrm>
        </p:grpSpPr>
        <p:sp>
          <p:nvSpPr>
            <p:cNvPr id="36" name="Rectangle 35">
              <a:extLst>
                <a:ext uri="{FF2B5EF4-FFF2-40B4-BE49-F238E27FC236}">
                  <a16:creationId xmlns:a16="http://schemas.microsoft.com/office/drawing/2014/main" id="{5DADC47B-3728-4281-9570-6A7AB9012DFE}"/>
                </a:ext>
              </a:extLst>
            </p:cNvPr>
            <p:cNvSpPr/>
            <p:nvPr/>
          </p:nvSpPr>
          <p:spPr>
            <a:xfrm>
              <a:off x="2275985" y="1351152"/>
              <a:ext cx="8554427" cy="737139"/>
            </a:xfrm>
            <a:prstGeom prst="rect">
              <a:avLst/>
            </a:prstGeom>
            <a:gradFill flip="none" rotWithShape="1">
              <a:gsLst>
                <a:gs pos="0">
                  <a:srgbClr val="FFFFFF"/>
                </a:gs>
                <a:gs pos="100000">
                  <a:srgbClr val="FFFFFF"/>
                </a:gs>
                <a:gs pos="50000">
                  <a:srgbClr val="FFFFFF">
                    <a:lumMod val="95000"/>
                  </a:srgbClr>
                </a:gs>
              </a:gsLst>
              <a:lin ang="108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193B6B"/>
                </a:solidFill>
                <a:effectLst/>
                <a:uLnTx/>
                <a:uFillTx/>
                <a:latin typeface="Corbel" panose="020B0503020204020204"/>
                <a:ea typeface="+mn-ea"/>
                <a:cs typeface="+mn-cs"/>
              </a:endParaRPr>
            </a:p>
          </p:txBody>
        </p:sp>
        <p:cxnSp>
          <p:nvCxnSpPr>
            <p:cNvPr id="37" name="Straight Connector 36">
              <a:extLst>
                <a:ext uri="{FF2B5EF4-FFF2-40B4-BE49-F238E27FC236}">
                  <a16:creationId xmlns:a16="http://schemas.microsoft.com/office/drawing/2014/main" id="{51063FDD-F0D1-19D4-ED23-1A7ACE9936B4}"/>
                </a:ext>
              </a:extLst>
            </p:cNvPr>
            <p:cNvCxnSpPr>
              <a:cxnSpLocks/>
            </p:cNvCxnSpPr>
            <p:nvPr/>
          </p:nvCxnSpPr>
          <p:spPr>
            <a:xfrm flipV="1">
              <a:off x="2264137" y="2258099"/>
              <a:ext cx="8595359" cy="0"/>
            </a:xfrm>
            <a:prstGeom prst="line">
              <a:avLst/>
            </a:prstGeom>
            <a:noFill/>
            <a:ln w="19050" cap="flat" cmpd="sng" algn="ctr">
              <a:solidFill>
                <a:srgbClr val="97CFD7"/>
              </a:solidFill>
              <a:prstDash val="solid"/>
              <a:miter lim="800000"/>
            </a:ln>
            <a:effectLst/>
          </p:spPr>
        </p:cxnSp>
        <p:grpSp>
          <p:nvGrpSpPr>
            <p:cNvPr id="38" name="Group 37">
              <a:extLst>
                <a:ext uri="{FF2B5EF4-FFF2-40B4-BE49-F238E27FC236}">
                  <a16:creationId xmlns:a16="http://schemas.microsoft.com/office/drawing/2014/main" id="{7F1D93F0-3832-243B-D3C3-FC1DE9ABEDAA}"/>
                </a:ext>
              </a:extLst>
            </p:cNvPr>
            <p:cNvGrpSpPr/>
            <p:nvPr/>
          </p:nvGrpSpPr>
          <p:grpSpPr>
            <a:xfrm>
              <a:off x="2014898" y="1217483"/>
              <a:ext cx="8856447" cy="734250"/>
              <a:chOff x="2014898" y="1217483"/>
              <a:chExt cx="8856447" cy="734250"/>
            </a:xfrm>
          </p:grpSpPr>
          <p:sp>
            <p:nvSpPr>
              <p:cNvPr id="39" name="Rectangle 38">
                <a:extLst>
                  <a:ext uri="{FF2B5EF4-FFF2-40B4-BE49-F238E27FC236}">
                    <a16:creationId xmlns:a16="http://schemas.microsoft.com/office/drawing/2014/main" id="{FAC1F053-1CA5-AD61-C96D-7A489152BB14}"/>
                  </a:ext>
                </a:extLst>
              </p:cNvPr>
              <p:cNvSpPr/>
              <p:nvPr/>
            </p:nvSpPr>
            <p:spPr>
              <a:xfrm>
                <a:off x="2014898" y="1514244"/>
                <a:ext cx="8824378" cy="437489"/>
              </a:xfrm>
              <a:prstGeom prst="rect">
                <a:avLst/>
              </a:prstGeom>
              <a:noFill/>
              <a:ln w="9525" cap="flat" cmpd="sng" algn="ctr">
                <a:noFill/>
                <a:prstDash val="solid"/>
                <a:round/>
                <a:headEnd type="none" w="med" len="med"/>
                <a:tailEnd type="none" w="med" len="me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3B68"/>
                    </a:solidFill>
                    <a:effectLst/>
                    <a:uLnTx/>
                    <a:uFillTx/>
                    <a:latin typeface="Corbel" panose="020B0503020204020204"/>
                    <a:ea typeface="+mn-ea"/>
                    <a:cs typeface="+mn-cs"/>
                  </a:rPr>
                  <a:t>2Y analysis showed that the Corvia Atrial Shunt led to reverse remodeling of the left heart chambers and increases in volume of the right heart chambers, without compromising right ventricle systolic function compared to sham.</a:t>
                </a:r>
                <a:endParaRPr kumimoji="0" lang="en-US" sz="1600" b="1" i="0" u="none" strike="noStrike" kern="1200" cap="none" spc="300" normalizeH="0" baseline="30000" noProof="0">
                  <a:ln>
                    <a:noFill/>
                  </a:ln>
                  <a:solidFill>
                    <a:srgbClr val="193B6B"/>
                  </a:solidFill>
                  <a:effectLst/>
                  <a:uLnTx/>
                  <a:uFillTx/>
                  <a:latin typeface="Corbel" panose="020B0503020204020204" pitchFamily="34" charset="0"/>
                  <a:ea typeface="+mn-ea"/>
                  <a:cs typeface="+mn-cs"/>
                </a:endParaRPr>
              </a:p>
            </p:txBody>
          </p:sp>
          <p:cxnSp>
            <p:nvCxnSpPr>
              <p:cNvPr id="40" name="Straight Connector 39">
                <a:extLst>
                  <a:ext uri="{FF2B5EF4-FFF2-40B4-BE49-F238E27FC236}">
                    <a16:creationId xmlns:a16="http://schemas.microsoft.com/office/drawing/2014/main" id="{84036213-495C-26D7-70BB-9351EEABAC97}"/>
                  </a:ext>
                </a:extLst>
              </p:cNvPr>
              <p:cNvCxnSpPr>
                <a:cxnSpLocks/>
              </p:cNvCxnSpPr>
              <p:nvPr/>
            </p:nvCxnSpPr>
            <p:spPr>
              <a:xfrm>
                <a:off x="2275985" y="1217483"/>
                <a:ext cx="8595360" cy="0"/>
              </a:xfrm>
              <a:prstGeom prst="line">
                <a:avLst/>
              </a:prstGeom>
              <a:noFill/>
              <a:ln w="19050" cap="flat" cmpd="sng" algn="ctr">
                <a:solidFill>
                  <a:srgbClr val="97CFD7"/>
                </a:solidFill>
                <a:prstDash val="solid"/>
                <a:miter lim="800000"/>
              </a:ln>
              <a:effectLst/>
            </p:spPr>
          </p:cxnSp>
        </p:grpSp>
      </p:grpSp>
      <p:sp>
        <p:nvSpPr>
          <p:cNvPr id="3" name="Star: 32 Points 2">
            <a:extLst>
              <a:ext uri="{FF2B5EF4-FFF2-40B4-BE49-F238E27FC236}">
                <a16:creationId xmlns:a16="http://schemas.microsoft.com/office/drawing/2014/main" id="{FF6C0129-09B1-9B17-DA02-0452DBA8F1B4}"/>
              </a:ext>
            </a:extLst>
          </p:cNvPr>
          <p:cNvSpPr/>
          <p:nvPr/>
        </p:nvSpPr>
        <p:spPr>
          <a:xfrm>
            <a:off x="434540" y="1399867"/>
            <a:ext cx="2195447" cy="992057"/>
          </a:xfrm>
          <a:prstGeom prst="star3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b="1"/>
              <a:t>98% patent</a:t>
            </a:r>
            <a:br>
              <a:rPr lang="en-US"/>
            </a:br>
            <a:r>
              <a:rPr lang="en-US" sz="1400"/>
              <a:t>@ 2 years</a:t>
            </a:r>
            <a:endParaRPr lang="en-US"/>
          </a:p>
        </p:txBody>
      </p:sp>
    </p:spTree>
    <p:extLst>
      <p:ext uri="{BB962C8B-B14F-4D97-AF65-F5344CB8AC3E}">
        <p14:creationId xmlns:p14="http://schemas.microsoft.com/office/powerpoint/2010/main" val="3421407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FFCB-46E5-47E3-8C08-B2B242DEA57B}"/>
              </a:ext>
            </a:extLst>
          </p:cNvPr>
          <p:cNvSpPr>
            <a:spLocks noGrp="1"/>
          </p:cNvSpPr>
          <p:nvPr>
            <p:ph type="title"/>
          </p:nvPr>
        </p:nvSpPr>
        <p:spPr>
          <a:xfrm>
            <a:off x="583557" y="407917"/>
            <a:ext cx="11043292" cy="482224"/>
          </a:xfrm>
        </p:spPr>
        <p:txBody>
          <a:bodyPr/>
          <a:lstStyle/>
          <a:p>
            <a:r>
              <a:rPr lang="en-US"/>
              <a:t>Strong safety profile in responder group at 3years</a:t>
            </a:r>
          </a:p>
        </p:txBody>
      </p:sp>
      <p:sp>
        <p:nvSpPr>
          <p:cNvPr id="4" name="Text Placeholder 3">
            <a:extLst>
              <a:ext uri="{FF2B5EF4-FFF2-40B4-BE49-F238E27FC236}">
                <a16:creationId xmlns:a16="http://schemas.microsoft.com/office/drawing/2014/main" id="{32D42584-44AF-49B9-A0CE-EBA37870BD6A}"/>
              </a:ext>
            </a:extLst>
          </p:cNvPr>
          <p:cNvSpPr>
            <a:spLocks noGrp="1"/>
          </p:cNvSpPr>
          <p:nvPr>
            <p:ph type="body" idx="11"/>
          </p:nvPr>
        </p:nvSpPr>
        <p:spPr>
          <a:xfrm>
            <a:off x="610137" y="872440"/>
            <a:ext cx="11016713" cy="356981"/>
          </a:xfrm>
        </p:spPr>
        <p:txBody>
          <a:bodyPr wrap="square">
            <a:normAutofit/>
          </a:bodyPr>
          <a:lstStyle/>
          <a:p>
            <a:r>
              <a:rPr lang="en-US" sz="1800"/>
              <a:t>no statistically significant safety risk </a:t>
            </a:r>
            <a:r>
              <a:rPr lang="en-US" sz="1800">
                <a:solidFill>
                  <a:schemeClr val="tx2"/>
                </a:solidFill>
              </a:rPr>
              <a:t>versus SHAM</a:t>
            </a:r>
            <a:endParaRPr lang="en-US" sz="1800"/>
          </a:p>
        </p:txBody>
      </p:sp>
      <p:sp>
        <p:nvSpPr>
          <p:cNvPr id="6" name="Slide Number Placeholder 5">
            <a:extLst>
              <a:ext uri="{FF2B5EF4-FFF2-40B4-BE49-F238E27FC236}">
                <a16:creationId xmlns:a16="http://schemas.microsoft.com/office/drawing/2014/main" id="{1C68F4C5-7B8E-43B0-8BF7-E19B79B72B5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563B3-69AC-0C4C-A68E-7D70D3F29587}" type="slidenum">
              <a:rPr kumimoji="0" lang="en-US" sz="10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aphicFrame>
        <p:nvGraphicFramePr>
          <p:cNvPr id="7" name="Content Placeholder 6">
            <a:extLst>
              <a:ext uri="{FF2B5EF4-FFF2-40B4-BE49-F238E27FC236}">
                <a16:creationId xmlns:a16="http://schemas.microsoft.com/office/drawing/2014/main" id="{ABD97AC6-192F-43A0-8477-B0A3869A1D23}"/>
              </a:ext>
            </a:extLst>
          </p:cNvPr>
          <p:cNvGraphicFramePr>
            <a:graphicFrameLocks noGrp="1"/>
          </p:cNvGraphicFramePr>
          <p:nvPr>
            <p:ph idx="1"/>
            <p:extLst>
              <p:ext uri="{D42A27DB-BD31-4B8C-83A1-F6EECF244321}">
                <p14:modId xmlns:p14="http://schemas.microsoft.com/office/powerpoint/2010/main" val="2272191220"/>
              </p:ext>
            </p:extLst>
          </p:nvPr>
        </p:nvGraphicFramePr>
        <p:xfrm>
          <a:off x="688806" y="1270936"/>
          <a:ext cx="10859374" cy="4036713"/>
        </p:xfrm>
        <a:graphic>
          <a:graphicData uri="http://schemas.openxmlformats.org/drawingml/2006/table">
            <a:tbl>
              <a:tblPr firstRow="1">
                <a:tableStyleId>{3B4B98B0-60AC-42C2-AFA5-B58CD77FA1E5}</a:tableStyleId>
              </a:tblPr>
              <a:tblGrid>
                <a:gridCol w="5660708">
                  <a:extLst>
                    <a:ext uri="{9D8B030D-6E8A-4147-A177-3AD203B41FA5}">
                      <a16:colId xmlns:a16="http://schemas.microsoft.com/office/drawing/2014/main" val="1847347748"/>
                    </a:ext>
                  </a:extLst>
                </a:gridCol>
                <a:gridCol w="2076017">
                  <a:extLst>
                    <a:ext uri="{9D8B030D-6E8A-4147-A177-3AD203B41FA5}">
                      <a16:colId xmlns:a16="http://schemas.microsoft.com/office/drawing/2014/main" val="2976933940"/>
                    </a:ext>
                  </a:extLst>
                </a:gridCol>
                <a:gridCol w="2076017">
                  <a:extLst>
                    <a:ext uri="{9D8B030D-6E8A-4147-A177-3AD203B41FA5}">
                      <a16:colId xmlns:a16="http://schemas.microsoft.com/office/drawing/2014/main" val="1320532998"/>
                    </a:ext>
                  </a:extLst>
                </a:gridCol>
                <a:gridCol w="1046632">
                  <a:extLst>
                    <a:ext uri="{9D8B030D-6E8A-4147-A177-3AD203B41FA5}">
                      <a16:colId xmlns:a16="http://schemas.microsoft.com/office/drawing/2014/main" val="891314962"/>
                    </a:ext>
                  </a:extLst>
                </a:gridCol>
              </a:tblGrid>
              <a:tr h="633071">
                <a:tc>
                  <a:txBody>
                    <a:bodyPr/>
                    <a:lstStyle/>
                    <a:p>
                      <a:pPr marL="0" marR="0">
                        <a:lnSpc>
                          <a:spcPct val="107000"/>
                        </a:lnSpc>
                        <a:spcBef>
                          <a:spcPts val="95"/>
                        </a:spcBef>
                        <a:spcAft>
                          <a:spcPts val="95"/>
                        </a:spcAft>
                      </a:pPr>
                      <a:r>
                        <a:rPr lang="en-US" sz="1600">
                          <a:effectLst/>
                        </a:rPr>
                        <a:t>Events through 3 years</a:t>
                      </a:r>
                      <a:endParaRPr lang="en-US" sz="1600">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600">
                          <a:effectLst/>
                        </a:rPr>
                        <a:t>Corvia Atrial Shunt</a:t>
                      </a:r>
                    </a:p>
                    <a:p>
                      <a:pPr marL="0" marR="0" algn="ctr">
                        <a:lnSpc>
                          <a:spcPct val="107000"/>
                        </a:lnSpc>
                        <a:spcBef>
                          <a:spcPts val="95"/>
                        </a:spcBef>
                        <a:spcAft>
                          <a:spcPts val="95"/>
                        </a:spcAft>
                      </a:pPr>
                      <a:r>
                        <a:rPr lang="en-US" sz="1600">
                          <a:effectLst/>
                          <a:latin typeface="+mj-lt"/>
                          <a:ea typeface="Times New Roman" panose="02020603050405020304" pitchFamily="18" charset="0"/>
                          <a:cs typeface="Times New Roman"/>
                        </a:rPr>
                        <a:t>N=161</a:t>
                      </a:r>
                    </a:p>
                  </a:txBody>
                  <a:tcPr marL="45720" marR="45720" marT="27432" marB="27432" anchor="ctr"/>
                </a:tc>
                <a:tc>
                  <a:txBody>
                    <a:bodyPr/>
                    <a:lstStyle/>
                    <a:p>
                      <a:pPr marL="0" marR="0" algn="ctr">
                        <a:lnSpc>
                          <a:spcPct val="107000"/>
                        </a:lnSpc>
                        <a:spcBef>
                          <a:spcPts val="95"/>
                        </a:spcBef>
                        <a:spcAft>
                          <a:spcPts val="95"/>
                        </a:spcAft>
                      </a:pPr>
                      <a:r>
                        <a:rPr lang="en-US" sz="1600">
                          <a:effectLst/>
                        </a:rPr>
                        <a:t>Sham control</a:t>
                      </a:r>
                    </a:p>
                    <a:p>
                      <a:pPr marL="0" marR="0" algn="ctr">
                        <a:lnSpc>
                          <a:spcPct val="107000"/>
                        </a:lnSpc>
                        <a:spcBef>
                          <a:spcPts val="95"/>
                        </a:spcBef>
                        <a:spcAft>
                          <a:spcPts val="95"/>
                        </a:spcAft>
                      </a:pPr>
                      <a:r>
                        <a:rPr lang="en-US" sz="1600">
                          <a:effectLst/>
                          <a:latin typeface="+mn-lt"/>
                          <a:ea typeface="Times New Roman" panose="02020603050405020304" pitchFamily="18" charset="0"/>
                          <a:cs typeface="Times New Roman"/>
                        </a:rPr>
                        <a:t>N=152</a:t>
                      </a:r>
                    </a:p>
                  </a:txBody>
                  <a:tcPr marL="45720" marR="45720" marT="27432" marB="27432" anchor="ctr"/>
                </a:tc>
                <a:tc>
                  <a:txBody>
                    <a:bodyPr/>
                    <a:lstStyle/>
                    <a:p>
                      <a:pPr marL="0" marR="0" algn="ctr">
                        <a:lnSpc>
                          <a:spcPct val="107000"/>
                        </a:lnSpc>
                        <a:spcBef>
                          <a:spcPts val="95"/>
                        </a:spcBef>
                        <a:spcAft>
                          <a:spcPts val="95"/>
                        </a:spcAft>
                      </a:pPr>
                      <a:r>
                        <a:rPr lang="en-US" sz="1600">
                          <a:effectLst/>
                        </a:rPr>
                        <a:t>p-value</a:t>
                      </a:r>
                      <a:r>
                        <a:rPr lang="en-US" sz="1600" baseline="30000">
                          <a:effectLst/>
                        </a:rPr>
                        <a:t>*</a:t>
                      </a:r>
                      <a:endParaRPr lang="en-US" sz="1600" baseline="30000">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extLst>
                  <a:ext uri="{0D108BD9-81ED-4DB2-BD59-A6C34878D82A}">
                    <a16:rowId xmlns:a16="http://schemas.microsoft.com/office/drawing/2014/main" val="376734077"/>
                  </a:ext>
                </a:extLst>
              </a:tr>
              <a:tr h="309422">
                <a:tc>
                  <a:txBody>
                    <a:bodyPr/>
                    <a:lstStyle/>
                    <a:p>
                      <a:pPr marL="0" marR="0">
                        <a:lnSpc>
                          <a:spcPct val="107000"/>
                        </a:lnSpc>
                        <a:spcBef>
                          <a:spcPts val="95"/>
                        </a:spcBef>
                        <a:spcAft>
                          <a:spcPts val="95"/>
                        </a:spcAft>
                      </a:pPr>
                      <a:r>
                        <a:rPr lang="en-US" sz="1500" kern="1200">
                          <a:solidFill>
                            <a:schemeClr val="tx2"/>
                          </a:solidFill>
                          <a:effectLst/>
                          <a:latin typeface="+mn-lt"/>
                          <a:ea typeface="+mn-ea"/>
                          <a:cs typeface="+mn-cs"/>
                        </a:rPr>
                        <a:t>All-Cause Mortality</a:t>
                      </a:r>
                    </a:p>
                  </a:txBody>
                  <a:tcPr marL="45720" marR="45720" marT="27432" marB="27432" anchor="ctr"/>
                </a:tc>
                <a:tc>
                  <a:txBody>
                    <a:bodyPr/>
                    <a:lstStyle/>
                    <a:p>
                      <a:pPr marL="0" marR="0" algn="ctr">
                        <a:lnSpc>
                          <a:spcPct val="107000"/>
                        </a:lnSpc>
                        <a:spcBef>
                          <a:spcPts val="95"/>
                        </a:spcBef>
                        <a:spcAft>
                          <a:spcPts val="95"/>
                        </a:spcAft>
                      </a:pPr>
                      <a:r>
                        <a:rPr lang="en-US" sz="1500" kern="1200">
                          <a:solidFill>
                            <a:schemeClr val="tx2"/>
                          </a:solidFill>
                          <a:effectLst/>
                          <a:latin typeface="+mn-lt"/>
                          <a:ea typeface="+mn-ea"/>
                          <a:cs typeface="+mn-cs"/>
                        </a:rPr>
                        <a:t>8.8%</a:t>
                      </a:r>
                    </a:p>
                  </a:txBody>
                  <a:tcPr marL="45720" marR="45720" marT="27432" marB="27432" anchor="ctr"/>
                </a:tc>
                <a:tc>
                  <a:txBody>
                    <a:bodyPr/>
                    <a:lstStyle/>
                    <a:p>
                      <a:pPr marL="0" marR="0" algn="ctr">
                        <a:lnSpc>
                          <a:spcPct val="107000"/>
                        </a:lnSpc>
                        <a:spcBef>
                          <a:spcPts val="95"/>
                        </a:spcBef>
                        <a:spcAft>
                          <a:spcPts val="95"/>
                        </a:spcAft>
                      </a:pPr>
                      <a:r>
                        <a:rPr lang="en-US" sz="1500" kern="1200">
                          <a:solidFill>
                            <a:schemeClr val="tx2"/>
                          </a:solidFill>
                          <a:effectLst/>
                          <a:latin typeface="+mn-lt"/>
                          <a:ea typeface="+mn-ea"/>
                          <a:cs typeface="+mn-cs"/>
                        </a:rPr>
                        <a:t>5.2%</a:t>
                      </a:r>
                    </a:p>
                  </a:txBody>
                  <a:tcPr marL="45720" marR="45720" marT="27432" marB="27432" anchor="ctr"/>
                </a:tc>
                <a:tc>
                  <a:txBody>
                    <a:bodyPr/>
                    <a:lstStyle/>
                    <a:p>
                      <a:pPr marL="0" marR="0" algn="ctr">
                        <a:lnSpc>
                          <a:spcPct val="107000"/>
                        </a:lnSpc>
                        <a:spcBef>
                          <a:spcPts val="95"/>
                        </a:spcBef>
                        <a:spcAft>
                          <a:spcPts val="95"/>
                        </a:spcAft>
                      </a:pPr>
                      <a:r>
                        <a:rPr lang="en-US" sz="1500" kern="1200">
                          <a:solidFill>
                            <a:schemeClr val="tx2"/>
                          </a:solidFill>
                          <a:effectLst/>
                          <a:latin typeface="+mn-lt"/>
                          <a:ea typeface="+mn-ea"/>
                          <a:cs typeface="+mn-cs"/>
                        </a:rPr>
                        <a:t>0.26</a:t>
                      </a:r>
                      <a:r>
                        <a:rPr lang="en-US" sz="1500" kern="1200" baseline="30000">
                          <a:solidFill>
                            <a:schemeClr val="tx2"/>
                          </a:solidFill>
                          <a:effectLst/>
                          <a:latin typeface="+mn-lt"/>
                          <a:ea typeface="+mn-ea"/>
                          <a:cs typeface="+mn-cs"/>
                        </a:rPr>
                        <a:t>^</a:t>
                      </a:r>
                    </a:p>
                  </a:txBody>
                  <a:tcPr marL="45720" marR="45720" marT="27432" marB="27432" anchor="ctr"/>
                </a:tc>
                <a:extLst>
                  <a:ext uri="{0D108BD9-81ED-4DB2-BD59-A6C34878D82A}">
                    <a16:rowId xmlns:a16="http://schemas.microsoft.com/office/drawing/2014/main" val="2205967360"/>
                  </a:ext>
                </a:extLst>
              </a:tr>
              <a:tr h="309422">
                <a:tc>
                  <a:txBody>
                    <a:bodyPr/>
                    <a:lstStyle/>
                    <a:p>
                      <a:pPr marL="0" marR="0">
                        <a:lnSpc>
                          <a:spcPct val="107000"/>
                        </a:lnSpc>
                        <a:spcBef>
                          <a:spcPts val="95"/>
                        </a:spcBef>
                        <a:spcAft>
                          <a:spcPts val="95"/>
                        </a:spcAft>
                      </a:pPr>
                      <a:r>
                        <a:rPr lang="en-US" sz="1500">
                          <a:effectLst/>
                        </a:rPr>
                        <a:t>Cardiovascular Mortality</a:t>
                      </a:r>
                      <a:endParaRPr lang="en-US" sz="1500">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effectLst/>
                        </a:rPr>
                        <a:t>  4.4%</a:t>
                      </a:r>
                      <a:endParaRPr lang="en-US" sz="1500">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effectLst/>
                        </a:rPr>
                        <a:t>  2.2%</a:t>
                      </a:r>
                      <a:endParaRPr lang="en-US" sz="1500">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effectLst/>
                          <a:latin typeface="Corbel"/>
                          <a:ea typeface="Times New Roman" panose="02020603050405020304" pitchFamily="18" charset="0"/>
                          <a:cs typeface="Times New Roman"/>
                        </a:rPr>
                        <a:t>0.35</a:t>
                      </a:r>
                    </a:p>
                  </a:txBody>
                  <a:tcPr marL="45720" marR="45720" marT="27432" marB="27432" anchor="ctr"/>
                </a:tc>
                <a:extLst>
                  <a:ext uri="{0D108BD9-81ED-4DB2-BD59-A6C34878D82A}">
                    <a16:rowId xmlns:a16="http://schemas.microsoft.com/office/drawing/2014/main" val="2365287450"/>
                  </a:ext>
                </a:extLst>
              </a:tr>
              <a:tr h="309422">
                <a:tc>
                  <a:txBody>
                    <a:bodyPr/>
                    <a:lstStyle/>
                    <a:p>
                      <a:pPr marL="0" marR="0">
                        <a:lnSpc>
                          <a:spcPct val="107000"/>
                        </a:lnSpc>
                        <a:spcBef>
                          <a:spcPts val="95"/>
                        </a:spcBef>
                        <a:spcAft>
                          <a:spcPts val="95"/>
                        </a:spcAft>
                      </a:pPr>
                      <a:r>
                        <a:rPr lang="en-US" sz="1500" dirty="0">
                          <a:effectLst/>
                        </a:rPr>
                        <a:t>Non-fatal Ischemic Stroke</a:t>
                      </a:r>
                      <a:endParaRPr lang="en-US" sz="15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effectLst/>
                        </a:rPr>
                        <a:t>  1.9%</a:t>
                      </a:r>
                      <a:endParaRPr lang="en-US" sz="1500">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effectLst/>
                        </a:rPr>
                        <a:t>  0.0%</a:t>
                      </a:r>
                      <a:endParaRPr lang="en-US" sz="1500">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lvl="0" indent="0" algn="ctr" defTabSz="914400" rtl="0" eaLnBrk="1" fontAlgn="auto" latinLnBrk="0" hangingPunct="1">
                        <a:lnSpc>
                          <a:spcPct val="107000"/>
                        </a:lnSpc>
                        <a:spcBef>
                          <a:spcPts val="95"/>
                        </a:spcBef>
                        <a:spcAft>
                          <a:spcPts val="95"/>
                        </a:spcAft>
                        <a:buClrTx/>
                        <a:buSzTx/>
                        <a:buFontTx/>
                        <a:buNone/>
                        <a:tabLst/>
                        <a:defRPr/>
                      </a:pPr>
                      <a:r>
                        <a:rPr lang="en-US" sz="1500">
                          <a:solidFill>
                            <a:schemeClr val="tx2"/>
                          </a:solidFill>
                          <a:effectLst/>
                          <a:latin typeface="Corbel"/>
                          <a:ea typeface="Times New Roman" panose="02020603050405020304" pitchFamily="18" charset="0"/>
                          <a:cs typeface="Times New Roman"/>
                        </a:rPr>
                        <a:t>0.25</a:t>
                      </a:r>
                      <a:r>
                        <a:rPr lang="en-US" sz="1500" kern="1200" baseline="30000">
                          <a:solidFill>
                            <a:schemeClr val="tx2"/>
                          </a:solidFill>
                          <a:effectLst/>
                          <a:latin typeface="+mn-lt"/>
                          <a:ea typeface="+mn-ea"/>
                          <a:cs typeface="+mn-cs"/>
                        </a:rPr>
                        <a:t>^†</a:t>
                      </a:r>
                      <a:endParaRPr lang="en-US" sz="150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extLst>
                  <a:ext uri="{0D108BD9-81ED-4DB2-BD59-A6C34878D82A}">
                    <a16:rowId xmlns:a16="http://schemas.microsoft.com/office/drawing/2014/main" val="307168201"/>
                  </a:ext>
                </a:extLst>
              </a:tr>
              <a:tr h="309422">
                <a:tc>
                  <a:txBody>
                    <a:bodyPr/>
                    <a:lstStyle/>
                    <a:p>
                      <a:pPr marL="0" marR="0">
                        <a:lnSpc>
                          <a:spcPct val="107000"/>
                        </a:lnSpc>
                        <a:spcBef>
                          <a:spcPts val="95"/>
                        </a:spcBef>
                        <a:spcAft>
                          <a:spcPts val="95"/>
                        </a:spcAft>
                      </a:pPr>
                      <a:r>
                        <a:rPr lang="en-US" sz="1500" dirty="0">
                          <a:effectLst/>
                        </a:rPr>
                        <a:t>Thrombo-embolic Complications</a:t>
                      </a:r>
                      <a:endParaRPr lang="en-US" sz="15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effectLst/>
                        </a:rPr>
                        <a:t>  0.0%</a:t>
                      </a:r>
                      <a:endParaRPr lang="en-US" sz="1500">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effectLst/>
                        </a:rPr>
                        <a:t>  1.5%</a:t>
                      </a:r>
                      <a:endParaRPr lang="en-US" sz="1500">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lvl="0" indent="0" algn="ctr" defTabSz="914400" rtl="0" eaLnBrk="1" fontAlgn="auto" latinLnBrk="0" hangingPunct="1">
                        <a:lnSpc>
                          <a:spcPct val="107000"/>
                        </a:lnSpc>
                        <a:spcBef>
                          <a:spcPts val="95"/>
                        </a:spcBef>
                        <a:spcAft>
                          <a:spcPts val="95"/>
                        </a:spcAft>
                        <a:buClrTx/>
                        <a:buSzTx/>
                        <a:buFontTx/>
                        <a:buNone/>
                        <a:tabLst/>
                        <a:defRPr/>
                      </a:pPr>
                      <a:r>
                        <a:rPr lang="en-US" sz="1500" dirty="0">
                          <a:solidFill>
                            <a:schemeClr val="tx2"/>
                          </a:solidFill>
                          <a:effectLst/>
                          <a:latin typeface="Corbel"/>
                          <a:ea typeface="Times New Roman" panose="02020603050405020304" pitchFamily="18" charset="0"/>
                          <a:cs typeface="Times New Roman"/>
                        </a:rPr>
                        <a:t>0.21</a:t>
                      </a:r>
                      <a:r>
                        <a:rPr lang="en-US" sz="1500" kern="1200" baseline="30000" dirty="0">
                          <a:solidFill>
                            <a:schemeClr val="tx2"/>
                          </a:solidFill>
                          <a:effectLst/>
                          <a:latin typeface="+mn-lt"/>
                          <a:ea typeface="+mn-ea"/>
                          <a:cs typeface="+mn-cs"/>
                        </a:rPr>
                        <a:t>^</a:t>
                      </a:r>
                      <a:endParaRPr lang="en-US" sz="1500" dirty="0">
                        <a:solidFill>
                          <a:schemeClr val="tx2"/>
                        </a:solidFill>
                        <a:effectLst/>
                        <a:latin typeface="Corbel"/>
                        <a:ea typeface="Times New Roman" panose="02020603050405020304" pitchFamily="18" charset="0"/>
                        <a:cs typeface="Times New Roman"/>
                      </a:endParaRPr>
                    </a:p>
                  </a:txBody>
                  <a:tcPr marL="45720" marR="45720" marT="27432" marB="27432" anchor="ctr"/>
                </a:tc>
                <a:extLst>
                  <a:ext uri="{0D108BD9-81ED-4DB2-BD59-A6C34878D82A}">
                    <a16:rowId xmlns:a16="http://schemas.microsoft.com/office/drawing/2014/main" val="1127758216"/>
                  </a:ext>
                </a:extLst>
              </a:tr>
              <a:tr h="309422">
                <a:tc>
                  <a:txBody>
                    <a:bodyPr/>
                    <a:lstStyle/>
                    <a:p>
                      <a:pPr marL="0" marR="0">
                        <a:lnSpc>
                          <a:spcPct val="107000"/>
                        </a:lnSpc>
                        <a:spcBef>
                          <a:spcPts val="95"/>
                        </a:spcBef>
                        <a:spcAft>
                          <a:spcPts val="95"/>
                        </a:spcAft>
                      </a:pPr>
                      <a:r>
                        <a:rPr lang="en-US" sz="1500" b="0">
                          <a:effectLst/>
                        </a:rPr>
                        <a:t>New Onset or Worsening of Kidney Dysfunction</a:t>
                      </a:r>
                      <a:endParaRPr lang="en-US" sz="1500" b="0">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b="0">
                          <a:effectLst/>
                        </a:rPr>
                        <a:t> 10.7%</a:t>
                      </a:r>
                      <a:endParaRPr lang="en-US" sz="1500" b="0">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b="0">
                          <a:effectLst/>
                        </a:rPr>
                        <a:t> 19.3%</a:t>
                      </a:r>
                      <a:endParaRPr lang="en-US" sz="1500" b="0">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b="1" dirty="0">
                          <a:effectLst/>
                          <a:latin typeface="Corbel"/>
                        </a:rPr>
                        <a:t>0.04</a:t>
                      </a:r>
                      <a:endParaRPr lang="en-US" sz="1500" b="1" dirty="0">
                        <a:effectLst/>
                        <a:latin typeface="Corbel"/>
                        <a:ea typeface="Times New Roman" panose="02020603050405020304" pitchFamily="18" charset="0"/>
                        <a:cs typeface="Times New Roman" panose="02020603050405020304" pitchFamily="18" charset="0"/>
                      </a:endParaRPr>
                    </a:p>
                  </a:txBody>
                  <a:tcPr marL="45720" marR="45720" marT="27432" marB="27432" anchor="ctr"/>
                </a:tc>
                <a:extLst>
                  <a:ext uri="{0D108BD9-81ED-4DB2-BD59-A6C34878D82A}">
                    <a16:rowId xmlns:a16="http://schemas.microsoft.com/office/drawing/2014/main" val="1521877467"/>
                  </a:ext>
                </a:extLst>
              </a:tr>
              <a:tr h="309422">
                <a:tc>
                  <a:txBody>
                    <a:bodyPr/>
                    <a:lstStyle/>
                    <a:p>
                      <a:pPr marL="0" marR="0">
                        <a:lnSpc>
                          <a:spcPct val="107000"/>
                        </a:lnSpc>
                        <a:spcBef>
                          <a:spcPts val="95"/>
                        </a:spcBef>
                        <a:spcAft>
                          <a:spcPts val="95"/>
                        </a:spcAft>
                      </a:pPr>
                      <a:r>
                        <a:rPr lang="en-US" sz="1500">
                          <a:effectLst/>
                        </a:rPr>
                        <a:t>MACE (Any MACE)</a:t>
                      </a:r>
                      <a:endParaRPr lang="en-US" sz="1500">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effectLst/>
                        </a:rPr>
                        <a:t>  6.9%</a:t>
                      </a:r>
                      <a:endParaRPr lang="en-US" sz="1500">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effectLst/>
                        </a:rPr>
                        <a:t>  3.7%</a:t>
                      </a:r>
                      <a:endParaRPr lang="en-US" sz="1500">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effectLst/>
                          <a:latin typeface="Corbel"/>
                        </a:rPr>
                        <a:t>0.30</a:t>
                      </a:r>
                      <a:endParaRPr lang="en-US" sz="1500">
                        <a:effectLst/>
                        <a:latin typeface="Corbel"/>
                        <a:ea typeface="Times New Roman" panose="02020603050405020304" pitchFamily="18" charset="0"/>
                        <a:cs typeface="Times New Roman" panose="02020603050405020304" pitchFamily="18" charset="0"/>
                      </a:endParaRPr>
                    </a:p>
                  </a:txBody>
                  <a:tcPr marL="45720" marR="45720" marT="27432" marB="27432" anchor="ctr"/>
                </a:tc>
                <a:extLst>
                  <a:ext uri="{0D108BD9-81ED-4DB2-BD59-A6C34878D82A}">
                    <a16:rowId xmlns:a16="http://schemas.microsoft.com/office/drawing/2014/main" val="2926422564"/>
                  </a:ext>
                </a:extLst>
              </a:tr>
              <a:tr h="309422">
                <a:tc>
                  <a:txBody>
                    <a:bodyPr/>
                    <a:lstStyle/>
                    <a:p>
                      <a:pPr marL="0" marR="0" lvl="0" indent="114300">
                        <a:lnSpc>
                          <a:spcPct val="107000"/>
                        </a:lnSpc>
                        <a:spcBef>
                          <a:spcPts val="95"/>
                        </a:spcBef>
                        <a:spcAft>
                          <a:spcPts val="95"/>
                        </a:spcAft>
                      </a:pPr>
                      <a:r>
                        <a:rPr lang="en-US" sz="1500">
                          <a:solidFill>
                            <a:schemeClr val="tx2"/>
                          </a:solidFill>
                          <a:effectLst/>
                        </a:rPr>
                        <a:t>  Cardiac Death</a:t>
                      </a:r>
                      <a:endParaRPr lang="en-US" sz="150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solidFill>
                            <a:schemeClr val="tx2"/>
                          </a:solidFill>
                          <a:effectLst/>
                        </a:rPr>
                        <a:t>  3.8%</a:t>
                      </a:r>
                      <a:endParaRPr lang="en-US" sz="150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solidFill>
                            <a:schemeClr val="tx2"/>
                          </a:solidFill>
                          <a:effectLst/>
                        </a:rPr>
                        <a:t> 2.2%</a:t>
                      </a:r>
                      <a:endParaRPr lang="en-US" sz="150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solidFill>
                            <a:schemeClr val="tx2"/>
                          </a:solidFill>
                          <a:effectLst/>
                          <a:latin typeface="Corbel"/>
                          <a:ea typeface="Times New Roman" panose="02020603050405020304" pitchFamily="18" charset="0"/>
                          <a:cs typeface="Times New Roman"/>
                        </a:rPr>
                        <a:t>0.51</a:t>
                      </a:r>
                    </a:p>
                  </a:txBody>
                  <a:tcPr marL="45720" marR="45720" marT="27432" marB="27432" anchor="ctr"/>
                </a:tc>
                <a:extLst>
                  <a:ext uri="{0D108BD9-81ED-4DB2-BD59-A6C34878D82A}">
                    <a16:rowId xmlns:a16="http://schemas.microsoft.com/office/drawing/2014/main" val="620081764"/>
                  </a:ext>
                </a:extLst>
              </a:tr>
              <a:tr h="309422">
                <a:tc>
                  <a:txBody>
                    <a:bodyPr/>
                    <a:lstStyle/>
                    <a:p>
                      <a:pPr marL="0" marR="0" lvl="0" indent="114300">
                        <a:lnSpc>
                          <a:spcPct val="107000"/>
                        </a:lnSpc>
                        <a:spcBef>
                          <a:spcPts val="95"/>
                        </a:spcBef>
                        <a:spcAft>
                          <a:spcPts val="95"/>
                        </a:spcAft>
                      </a:pPr>
                      <a:r>
                        <a:rPr lang="en-US" sz="1500">
                          <a:solidFill>
                            <a:schemeClr val="tx2"/>
                          </a:solidFill>
                          <a:effectLst/>
                        </a:rPr>
                        <a:t>  Myocardial Infarction</a:t>
                      </a:r>
                      <a:endParaRPr lang="en-US" sz="150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solidFill>
                            <a:schemeClr val="tx2"/>
                          </a:solidFill>
                          <a:effectLst/>
                        </a:rPr>
                        <a:t>  2.5%</a:t>
                      </a:r>
                      <a:endParaRPr lang="en-US" sz="150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solidFill>
                            <a:schemeClr val="tx2"/>
                          </a:solidFill>
                          <a:effectLst/>
                        </a:rPr>
                        <a:t>  2.2%</a:t>
                      </a:r>
                      <a:endParaRPr lang="en-US" sz="150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solidFill>
                            <a:schemeClr val="tx2"/>
                          </a:solidFill>
                          <a:effectLst/>
                          <a:latin typeface="Corbel"/>
                          <a:ea typeface="Times New Roman" panose="02020603050405020304" pitchFamily="18" charset="0"/>
                          <a:cs typeface="Times New Roman"/>
                        </a:rPr>
                        <a:t>1.00</a:t>
                      </a:r>
                    </a:p>
                  </a:txBody>
                  <a:tcPr marL="45720" marR="45720" marT="27432" marB="27432" anchor="ctr"/>
                </a:tc>
                <a:extLst>
                  <a:ext uri="{0D108BD9-81ED-4DB2-BD59-A6C34878D82A}">
                    <a16:rowId xmlns:a16="http://schemas.microsoft.com/office/drawing/2014/main" val="2051874065"/>
                  </a:ext>
                </a:extLst>
              </a:tr>
              <a:tr h="309422">
                <a:tc>
                  <a:txBody>
                    <a:bodyPr/>
                    <a:lstStyle/>
                    <a:p>
                      <a:pPr marL="0" marR="0" lvl="0" indent="114300">
                        <a:lnSpc>
                          <a:spcPct val="107000"/>
                        </a:lnSpc>
                        <a:spcBef>
                          <a:spcPts val="95"/>
                        </a:spcBef>
                        <a:spcAft>
                          <a:spcPts val="95"/>
                        </a:spcAft>
                      </a:pPr>
                      <a:r>
                        <a:rPr lang="en-US" sz="1500">
                          <a:solidFill>
                            <a:schemeClr val="tx2"/>
                          </a:solidFill>
                          <a:effectLst/>
                        </a:rPr>
                        <a:t>  Cardiac Tamponade</a:t>
                      </a:r>
                      <a:endParaRPr lang="en-US" sz="150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solidFill>
                            <a:schemeClr val="tx2"/>
                          </a:solidFill>
                          <a:effectLst/>
                        </a:rPr>
                        <a:t>  1.3%</a:t>
                      </a:r>
                      <a:endParaRPr lang="en-US" sz="150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solidFill>
                            <a:schemeClr val="tx2"/>
                          </a:solidFill>
                          <a:effectLst/>
                        </a:rPr>
                        <a:t>  0.0%</a:t>
                      </a:r>
                      <a:endParaRPr lang="en-US" sz="150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solidFill>
                            <a:schemeClr val="tx2"/>
                          </a:solidFill>
                          <a:effectLst/>
                          <a:latin typeface="Corbel"/>
                          <a:ea typeface="Times New Roman" panose="02020603050405020304" pitchFamily="18" charset="0"/>
                          <a:cs typeface="Times New Roman"/>
                        </a:rPr>
                        <a:t>0.50</a:t>
                      </a:r>
                    </a:p>
                  </a:txBody>
                  <a:tcPr marL="45720" marR="45720" marT="27432" marB="27432" anchor="ctr"/>
                </a:tc>
                <a:extLst>
                  <a:ext uri="{0D108BD9-81ED-4DB2-BD59-A6C34878D82A}">
                    <a16:rowId xmlns:a16="http://schemas.microsoft.com/office/drawing/2014/main" val="402936151"/>
                  </a:ext>
                </a:extLst>
              </a:tr>
              <a:tr h="309422">
                <a:tc>
                  <a:txBody>
                    <a:bodyPr/>
                    <a:lstStyle/>
                    <a:p>
                      <a:pPr marL="0" marR="0" lvl="0" indent="114300">
                        <a:lnSpc>
                          <a:spcPct val="107000"/>
                        </a:lnSpc>
                        <a:spcBef>
                          <a:spcPts val="95"/>
                        </a:spcBef>
                        <a:spcAft>
                          <a:spcPts val="95"/>
                        </a:spcAft>
                      </a:pPr>
                      <a:r>
                        <a:rPr lang="en-US" sz="1500">
                          <a:solidFill>
                            <a:schemeClr val="tx2"/>
                          </a:solidFill>
                          <a:effectLst/>
                        </a:rPr>
                        <a:t>  Emergency Cardiac Surgery</a:t>
                      </a:r>
                      <a:endParaRPr lang="en-US" sz="150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solidFill>
                            <a:schemeClr val="tx2"/>
                          </a:solidFill>
                          <a:effectLst/>
                        </a:rPr>
                        <a:t>  0.0%</a:t>
                      </a:r>
                      <a:endParaRPr lang="en-US" sz="150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solidFill>
                            <a:schemeClr val="tx2"/>
                          </a:solidFill>
                          <a:effectLst/>
                        </a:rPr>
                        <a:t>  0.0%</a:t>
                      </a:r>
                      <a:endParaRPr lang="en-US" sz="150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solidFill>
                            <a:schemeClr val="tx2"/>
                          </a:solidFill>
                          <a:effectLst/>
                          <a:latin typeface="Corbel"/>
                          <a:ea typeface="Times New Roman" panose="02020603050405020304" pitchFamily="18" charset="0"/>
                          <a:cs typeface="Times New Roman"/>
                        </a:rPr>
                        <a:t>--</a:t>
                      </a:r>
                    </a:p>
                  </a:txBody>
                  <a:tcPr marL="45720" marR="45720" marT="27432" marB="27432" anchor="ctr"/>
                </a:tc>
                <a:extLst>
                  <a:ext uri="{0D108BD9-81ED-4DB2-BD59-A6C34878D82A}">
                    <a16:rowId xmlns:a16="http://schemas.microsoft.com/office/drawing/2014/main" val="1905544675"/>
                  </a:ext>
                </a:extLst>
              </a:tr>
              <a:tr h="309422">
                <a:tc>
                  <a:txBody>
                    <a:bodyPr/>
                    <a:lstStyle/>
                    <a:p>
                      <a:pPr marL="0" marR="0">
                        <a:lnSpc>
                          <a:spcPct val="107000"/>
                        </a:lnSpc>
                        <a:spcBef>
                          <a:spcPts val="95"/>
                        </a:spcBef>
                        <a:spcAft>
                          <a:spcPts val="95"/>
                        </a:spcAft>
                      </a:pPr>
                      <a:r>
                        <a:rPr lang="en-US" sz="1500">
                          <a:effectLst/>
                        </a:rPr>
                        <a:t>Newly Acquired Persistent or Permanent AFib or Atrial Flutter</a:t>
                      </a:r>
                      <a:endParaRPr lang="en-US" sz="1500">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effectLst/>
                        </a:rPr>
                        <a:t>  5.7%</a:t>
                      </a:r>
                      <a:endParaRPr lang="en-US" sz="1500">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a:effectLst/>
                        </a:rPr>
                        <a:t>  6.7%</a:t>
                      </a:r>
                      <a:endParaRPr lang="en-US" sz="1500">
                        <a:effectLst/>
                        <a:latin typeface="Corbel" panose="020B0503020204020204" pitchFamily="34" charset="0"/>
                        <a:ea typeface="Times New Roman" panose="02020603050405020304" pitchFamily="18" charset="0"/>
                        <a:cs typeface="Times New Roman" panose="02020603050405020304" pitchFamily="18" charset="0"/>
                      </a:endParaRPr>
                    </a:p>
                  </a:txBody>
                  <a:tcPr marL="45720" marR="45720" marT="27432" marB="27432" anchor="ctr"/>
                </a:tc>
                <a:tc>
                  <a:txBody>
                    <a:bodyPr/>
                    <a:lstStyle/>
                    <a:p>
                      <a:pPr marL="0" marR="0" algn="ctr">
                        <a:lnSpc>
                          <a:spcPct val="107000"/>
                        </a:lnSpc>
                        <a:spcBef>
                          <a:spcPts val="95"/>
                        </a:spcBef>
                        <a:spcAft>
                          <a:spcPts val="95"/>
                        </a:spcAft>
                      </a:pPr>
                      <a:r>
                        <a:rPr lang="en-US" sz="1500" dirty="0">
                          <a:effectLst/>
                          <a:latin typeface="Corbel" panose="020B0503020204020204" pitchFamily="34" charset="0"/>
                          <a:ea typeface="Times New Roman" panose="02020603050405020304" pitchFamily="18" charset="0"/>
                          <a:cs typeface="Times New Roman" panose="02020603050405020304" pitchFamily="18" charset="0"/>
                        </a:rPr>
                        <a:t>0.72</a:t>
                      </a:r>
                    </a:p>
                  </a:txBody>
                  <a:tcPr marL="45720" marR="45720" marT="27432" marB="27432" anchor="ctr"/>
                </a:tc>
                <a:extLst>
                  <a:ext uri="{0D108BD9-81ED-4DB2-BD59-A6C34878D82A}">
                    <a16:rowId xmlns:a16="http://schemas.microsoft.com/office/drawing/2014/main" val="3954343121"/>
                  </a:ext>
                </a:extLst>
              </a:tr>
            </a:tbl>
          </a:graphicData>
        </a:graphic>
      </p:graphicFrame>
      <p:sp>
        <p:nvSpPr>
          <p:cNvPr id="3" name="TextBox 2">
            <a:extLst>
              <a:ext uri="{FF2B5EF4-FFF2-40B4-BE49-F238E27FC236}">
                <a16:creationId xmlns:a16="http://schemas.microsoft.com/office/drawing/2014/main" id="{46AA5A8B-5FD3-B9ED-7861-F2DD1CBE2B03}"/>
              </a:ext>
            </a:extLst>
          </p:cNvPr>
          <p:cNvSpPr txBox="1"/>
          <p:nvPr/>
        </p:nvSpPr>
        <p:spPr>
          <a:xfrm>
            <a:off x="585207" y="5661305"/>
            <a:ext cx="609427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schemeClr val="tx2"/>
                </a:solidFill>
                <a:effectLst/>
                <a:uLnTx/>
                <a:uFillTx/>
                <a:latin typeface="Corbel" panose="020B0503020204020204" pitchFamily="34" charset="0"/>
                <a:ea typeface="+mn-ea"/>
                <a:cs typeface="+mn-cs"/>
              </a:rPr>
              <a:t>* </a:t>
            </a:r>
            <a:r>
              <a:rPr kumimoji="0" lang="en-US" sz="1000" b="0" i="0" u="none" strike="noStrike" kern="1200" cap="none" spc="0" normalizeH="0" baseline="0" noProof="0">
                <a:ln>
                  <a:noFill/>
                </a:ln>
                <a:solidFill>
                  <a:schemeClr val="tx2"/>
                </a:solidFill>
                <a:effectLst/>
                <a:uLnTx/>
                <a:uFillTx/>
                <a:latin typeface="Corbel" panose="020B0503020204020204" pitchFamily="34" charset="0"/>
                <a:ea typeface="+mn-ea"/>
                <a:cs typeface="+mn-cs"/>
              </a:rPr>
              <a:t>Incidence rate comparison using logistic regression at a two-sided 0.05 level of significance except as noted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tx2"/>
                </a:solidFill>
                <a:latin typeface="Corbel" panose="020B0503020204020204" pitchFamily="34" charset="0"/>
              </a:rPr>
              <a:t>^ Fishers exact test.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2"/>
                </a:solidFill>
                <a:effectLst/>
                <a:latin typeface="+mn-lt"/>
                <a:ea typeface="+mn-ea"/>
                <a:cs typeface="+mn-cs"/>
              </a:rPr>
              <a:t>†</a:t>
            </a:r>
            <a:r>
              <a:rPr lang="en-US" sz="1000" kern="1200" baseline="30000">
                <a:solidFill>
                  <a:schemeClr val="tx2"/>
                </a:solidFill>
                <a:effectLst/>
                <a:latin typeface="Corbel" panose="020B0503020204020204" pitchFamily="34" charset="0"/>
                <a:ea typeface="+mn-ea"/>
                <a:cs typeface="+mn-cs"/>
              </a:rPr>
              <a:t> </a:t>
            </a:r>
            <a:r>
              <a:rPr lang="en-US" sz="1000">
                <a:solidFill>
                  <a:schemeClr val="tx2"/>
                </a:solidFill>
                <a:latin typeface="Corbel" panose="020B0503020204020204" pitchFamily="34" charset="0"/>
              </a:rPr>
              <a:t>No new events (N-F </a:t>
            </a:r>
            <a:r>
              <a:rPr lang="en-US" sz="1000" err="1">
                <a:solidFill>
                  <a:schemeClr val="tx2"/>
                </a:solidFill>
                <a:latin typeface="Corbel" panose="020B0503020204020204" pitchFamily="34" charset="0"/>
              </a:rPr>
              <a:t>iCVA</a:t>
            </a:r>
            <a:r>
              <a:rPr lang="en-US" sz="1000">
                <a:solidFill>
                  <a:schemeClr val="tx2"/>
                </a:solidFill>
                <a:latin typeface="Corbel" panose="020B0503020204020204" pitchFamily="34" charset="0"/>
              </a:rPr>
              <a:t>) between year 2 and year 3.</a:t>
            </a:r>
            <a:r>
              <a:rPr kumimoji="0" lang="en-US" sz="1000" b="0" i="0" u="none" strike="noStrike" kern="1200" cap="none" spc="0" normalizeH="0" baseline="0" noProof="0">
                <a:ln>
                  <a:noFill/>
                </a:ln>
                <a:solidFill>
                  <a:schemeClr val="tx2"/>
                </a:solidFill>
                <a:effectLst/>
                <a:uLnTx/>
                <a:uFillTx/>
                <a:latin typeface="Corbel" panose="020B0503020204020204" pitchFamily="34" charset="0"/>
                <a:ea typeface="+mn-ea"/>
                <a:cs typeface="+mn-cs"/>
              </a:rPr>
              <a:t>				</a:t>
            </a:r>
          </a:p>
        </p:txBody>
      </p:sp>
      <p:sp>
        <p:nvSpPr>
          <p:cNvPr id="8" name="Footer Placeholder 7">
            <a:extLst>
              <a:ext uri="{FF2B5EF4-FFF2-40B4-BE49-F238E27FC236}">
                <a16:creationId xmlns:a16="http://schemas.microsoft.com/office/drawing/2014/main" id="{D1D95C63-C94C-C96C-EE37-724735469E7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100" normalizeH="0" baseline="0" noProof="0">
                <a:ln>
                  <a:noFill/>
                </a:ln>
                <a:solidFill>
                  <a:srgbClr val="FFFFFF"/>
                </a:solidFill>
                <a:effectLst/>
                <a:uLnTx/>
                <a:uFillTx/>
                <a:latin typeface="Corbel" panose="020B0503020204020204"/>
                <a:ea typeface="+mn-ea"/>
                <a:cs typeface="+mn-cs"/>
              </a:rPr>
              <a:t>REDUCE LAP-HF II 3Y RESPONDER DATA</a:t>
            </a:r>
            <a:endParaRPr kumimoji="0" lang="en-US" sz="1000" b="0" i="0" u="none" strike="noStrike" kern="0" cap="none" spc="100" normalizeH="0" baseline="0" noProof="0">
              <a:ln>
                <a:noFill/>
              </a:ln>
              <a:solidFill>
                <a:srgbClr val="FFFFFF"/>
              </a:solidFill>
              <a:effectLst/>
              <a:uLnTx/>
              <a:uFillTx/>
              <a:latin typeface="Corbel" panose="020B0503020204020204"/>
              <a:ea typeface="+mn-ea"/>
              <a:cs typeface="+mn-cs"/>
            </a:endParaRPr>
          </a:p>
        </p:txBody>
      </p:sp>
      <p:pic>
        <p:nvPicPr>
          <p:cNvPr id="9" name="590F9A98-2262-4EF3-A2DC-8A8B20ED36E3">
            <a:extLst>
              <a:ext uri="{FF2B5EF4-FFF2-40B4-BE49-F238E27FC236}">
                <a16:creationId xmlns:a16="http://schemas.microsoft.com/office/drawing/2014/main" id="{5BE94964-7A4A-D8CD-8871-9BFC3575D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8479" y="202231"/>
            <a:ext cx="1392382" cy="12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530A689A-A61C-866D-F724-FA6C3850E73F}"/>
              </a:ext>
            </a:extLst>
          </p:cNvPr>
          <p:cNvSpPr txBox="1"/>
          <p:nvPr/>
        </p:nvSpPr>
        <p:spPr>
          <a:xfrm>
            <a:off x="5275004" y="6023269"/>
            <a:ext cx="6445857" cy="246221"/>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a:solidFill>
                  <a:srgbClr val="4F4F4F"/>
                </a:solidFill>
                <a:effectLst/>
                <a:latin typeface="Corbel"/>
              </a:rPr>
              <a:t>Litwin, Sheldon E., et al.  American Heart Journal 278 (2024): 106-116.; </a:t>
            </a:r>
            <a:r>
              <a:rPr lang="en-US" sz="1000" err="1">
                <a:solidFill>
                  <a:srgbClr val="4F4F4F"/>
                </a:solidFill>
              </a:rPr>
              <a:t>Baim</a:t>
            </a:r>
            <a:r>
              <a:rPr lang="en-US" sz="1000">
                <a:solidFill>
                  <a:srgbClr val="4F4F4F"/>
                </a:solidFill>
              </a:rPr>
              <a:t> Clinical Research Institute, data on file.</a:t>
            </a:r>
            <a:endParaRPr lang="en-US" sz="1000" b="0" u="none" strike="noStrike" kern="1200" cap="none" spc="0" normalizeH="0" baseline="0" noProof="0">
              <a:ln>
                <a:noFill/>
              </a:ln>
              <a:solidFill>
                <a:srgbClr val="4F4F4F"/>
              </a:solidFill>
              <a:effectLst/>
              <a:uLnTx/>
              <a:uFillTx/>
              <a:latin typeface="Corbel"/>
            </a:endParaRPr>
          </a:p>
        </p:txBody>
      </p:sp>
    </p:spTree>
    <p:extLst>
      <p:ext uri="{BB962C8B-B14F-4D97-AF65-F5344CB8AC3E}">
        <p14:creationId xmlns:p14="http://schemas.microsoft.com/office/powerpoint/2010/main" val="15937378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WvtjEEl80OwGAM.Qc0mZ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WvtjEEl80OwGAM.Qc0mZA"/>
</p:tagLst>
</file>

<file path=ppt/theme/theme1.xml><?xml version="1.0" encoding="utf-8"?>
<a:theme xmlns:a="http://schemas.openxmlformats.org/drawingml/2006/main" name="2_Content Slides">
  <a:themeElements>
    <a:clrScheme name="Corvia Medical Colors">
      <a:dk1>
        <a:srgbClr val="173B68"/>
      </a:dk1>
      <a:lt1>
        <a:srgbClr val="FFFFFF"/>
      </a:lt1>
      <a:dk2>
        <a:srgbClr val="193B6B"/>
      </a:dk2>
      <a:lt2>
        <a:srgbClr val="FFFFFF"/>
      </a:lt2>
      <a:accent1>
        <a:srgbClr val="65A0BF"/>
      </a:accent1>
      <a:accent2>
        <a:srgbClr val="97CFD7"/>
      </a:accent2>
      <a:accent3>
        <a:srgbClr val="5A2E61"/>
      </a:accent3>
      <a:accent4>
        <a:srgbClr val="3DBCAC"/>
      </a:accent4>
      <a:accent5>
        <a:srgbClr val="DEE567"/>
      </a:accent5>
      <a:accent6>
        <a:srgbClr val="E81D2C"/>
      </a:accent6>
      <a:hlink>
        <a:srgbClr val="59CBE8"/>
      </a:hlink>
      <a:folHlink>
        <a:srgbClr val="59CAE7"/>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nd Divider Slides">
  <a:themeElements>
    <a:clrScheme name="Custom 1">
      <a:dk1>
        <a:srgbClr val="173B68"/>
      </a:dk1>
      <a:lt1>
        <a:srgbClr val="FFFFFF"/>
      </a:lt1>
      <a:dk2>
        <a:srgbClr val="193B6B"/>
      </a:dk2>
      <a:lt2>
        <a:srgbClr val="FFFFFF"/>
      </a:lt2>
      <a:accent1>
        <a:srgbClr val="65A0BF"/>
      </a:accent1>
      <a:accent2>
        <a:srgbClr val="97CFD7"/>
      </a:accent2>
      <a:accent3>
        <a:srgbClr val="5A2E61"/>
      </a:accent3>
      <a:accent4>
        <a:srgbClr val="3DBCAC"/>
      </a:accent4>
      <a:accent5>
        <a:srgbClr val="DEE567"/>
      </a:accent5>
      <a:accent6>
        <a:srgbClr val="E81D2C"/>
      </a:accent6>
      <a:hlink>
        <a:srgbClr val="59CBE8"/>
      </a:hlink>
      <a:folHlink>
        <a:srgbClr val="59CAE7"/>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Slides">
  <a:themeElements>
    <a:clrScheme name="Corvia Medical Colors">
      <a:dk1>
        <a:srgbClr val="173B68"/>
      </a:dk1>
      <a:lt1>
        <a:srgbClr val="FFFFFF"/>
      </a:lt1>
      <a:dk2>
        <a:srgbClr val="193B6B"/>
      </a:dk2>
      <a:lt2>
        <a:srgbClr val="FFFFFF"/>
      </a:lt2>
      <a:accent1>
        <a:srgbClr val="65A0BF"/>
      </a:accent1>
      <a:accent2>
        <a:srgbClr val="97CFD7"/>
      </a:accent2>
      <a:accent3>
        <a:srgbClr val="5A2E61"/>
      </a:accent3>
      <a:accent4>
        <a:srgbClr val="3DBCAC"/>
      </a:accent4>
      <a:accent5>
        <a:srgbClr val="DEE567"/>
      </a:accent5>
      <a:accent6>
        <a:srgbClr val="E81D2C"/>
      </a:accent6>
      <a:hlink>
        <a:srgbClr val="59CBE8"/>
      </a:hlink>
      <a:folHlink>
        <a:srgbClr val="59CAE7"/>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ntent Slides">
  <a:themeElements>
    <a:clrScheme name="Corvia Medical Colors">
      <a:dk1>
        <a:srgbClr val="173B68"/>
      </a:dk1>
      <a:lt1>
        <a:srgbClr val="FFFFFF"/>
      </a:lt1>
      <a:dk2>
        <a:srgbClr val="193B6B"/>
      </a:dk2>
      <a:lt2>
        <a:srgbClr val="FFFFFF"/>
      </a:lt2>
      <a:accent1>
        <a:srgbClr val="65A0BF"/>
      </a:accent1>
      <a:accent2>
        <a:srgbClr val="97CFD7"/>
      </a:accent2>
      <a:accent3>
        <a:srgbClr val="5A2E61"/>
      </a:accent3>
      <a:accent4>
        <a:srgbClr val="3DBCAC"/>
      </a:accent4>
      <a:accent5>
        <a:srgbClr val="DEE567"/>
      </a:accent5>
      <a:accent6>
        <a:srgbClr val="E81D2C"/>
      </a:accent6>
      <a:hlink>
        <a:srgbClr val="59CBE8"/>
      </a:hlink>
      <a:folHlink>
        <a:srgbClr val="59CAE7"/>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ontent Slides">
  <a:themeElements>
    <a:clrScheme name="Corvia Medical Colors">
      <a:dk1>
        <a:srgbClr val="173B68"/>
      </a:dk1>
      <a:lt1>
        <a:srgbClr val="FFFFFF"/>
      </a:lt1>
      <a:dk2>
        <a:srgbClr val="193B6B"/>
      </a:dk2>
      <a:lt2>
        <a:srgbClr val="FFFFFF"/>
      </a:lt2>
      <a:accent1>
        <a:srgbClr val="65A0BF"/>
      </a:accent1>
      <a:accent2>
        <a:srgbClr val="97CFD7"/>
      </a:accent2>
      <a:accent3>
        <a:srgbClr val="5A2E61"/>
      </a:accent3>
      <a:accent4>
        <a:srgbClr val="3DBCAC"/>
      </a:accent4>
      <a:accent5>
        <a:srgbClr val="DEE567"/>
      </a:accent5>
      <a:accent6>
        <a:srgbClr val="E81D2C"/>
      </a:accent6>
      <a:hlink>
        <a:srgbClr val="59CBE8"/>
      </a:hlink>
      <a:folHlink>
        <a:srgbClr val="59CAE7"/>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 Slides">
  <a:themeElements>
    <a:clrScheme name="Corvia Medical Colors">
      <a:dk1>
        <a:srgbClr val="173B68"/>
      </a:dk1>
      <a:lt1>
        <a:srgbClr val="FFFFFF"/>
      </a:lt1>
      <a:dk2>
        <a:srgbClr val="193B6B"/>
      </a:dk2>
      <a:lt2>
        <a:srgbClr val="FFFFFF"/>
      </a:lt2>
      <a:accent1>
        <a:srgbClr val="65A0BF"/>
      </a:accent1>
      <a:accent2>
        <a:srgbClr val="97CFD7"/>
      </a:accent2>
      <a:accent3>
        <a:srgbClr val="5A2E61"/>
      </a:accent3>
      <a:accent4>
        <a:srgbClr val="3DBCAC"/>
      </a:accent4>
      <a:accent5>
        <a:srgbClr val="DEE567"/>
      </a:accent5>
      <a:accent6>
        <a:srgbClr val="E81D2C"/>
      </a:accent6>
      <a:hlink>
        <a:srgbClr val="59CBE8"/>
      </a:hlink>
      <a:folHlink>
        <a:srgbClr val="59CAE7"/>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rvia Medical Colors">
    <a:dk1>
      <a:srgbClr val="173B68"/>
    </a:dk1>
    <a:lt1>
      <a:srgbClr val="FFFFFF"/>
    </a:lt1>
    <a:dk2>
      <a:srgbClr val="193B6B"/>
    </a:dk2>
    <a:lt2>
      <a:srgbClr val="FFFFFF"/>
    </a:lt2>
    <a:accent1>
      <a:srgbClr val="65A0BF"/>
    </a:accent1>
    <a:accent2>
      <a:srgbClr val="97CFD7"/>
    </a:accent2>
    <a:accent3>
      <a:srgbClr val="5A2E61"/>
    </a:accent3>
    <a:accent4>
      <a:srgbClr val="3DBCAC"/>
    </a:accent4>
    <a:accent5>
      <a:srgbClr val="DEE567"/>
    </a:accent5>
    <a:accent6>
      <a:srgbClr val="E81D2C"/>
    </a:accent6>
    <a:hlink>
      <a:srgbClr val="59CBE8"/>
    </a:hlink>
    <a:folHlink>
      <a:srgbClr val="59CAE7"/>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1d3dc3-6510-4985-9962-311999634c1b">
      <Terms xmlns="http://schemas.microsoft.com/office/infopath/2007/PartnerControls"/>
    </lcf76f155ced4ddcb4097134ff3c332f>
    <TaxCatchAll xmlns="e99151bb-cfbc-477f-b0ae-44eec884df7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E9538229A5A04B9AB1B4DE262CD89A" ma:contentTypeVersion="13" ma:contentTypeDescription="Create a new document." ma:contentTypeScope="" ma:versionID="b425ec4ea85fefa904c56823bc3cabe2">
  <xsd:schema xmlns:xsd="http://www.w3.org/2001/XMLSchema" xmlns:xs="http://www.w3.org/2001/XMLSchema" xmlns:p="http://schemas.microsoft.com/office/2006/metadata/properties" xmlns:ns2="be1d3dc3-6510-4985-9962-311999634c1b" xmlns:ns3="e99151bb-cfbc-477f-b0ae-44eec884df77" targetNamespace="http://schemas.microsoft.com/office/2006/metadata/properties" ma:root="true" ma:fieldsID="a23e4137da913c9454871ef9083f9416" ns2:_="" ns3:_="">
    <xsd:import namespace="be1d3dc3-6510-4985-9962-311999634c1b"/>
    <xsd:import namespace="e99151bb-cfbc-477f-b0ae-44eec884df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1d3dc3-6510-4985-9962-311999634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dd303e-89e6-477f-8414-e7f8e3841de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9151bb-cfbc-477f-b0ae-44eec884df7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f58c76f-5d54-4166-8d21-3831e28cbfe7}" ma:internalName="TaxCatchAll" ma:showField="CatchAllData" ma:web="e99151bb-cfbc-477f-b0ae-44eec884df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CBC205-EACB-4AD1-93EF-37376B571568}">
  <ds:schemaRefs>
    <ds:schemaRef ds:uri="http://schemas.microsoft.com/office/2006/documentManagement/types"/>
    <ds:schemaRef ds:uri="http://schemas.microsoft.com/office/infopath/2007/PartnerControls"/>
    <ds:schemaRef ds:uri="http://www.w3.org/XML/1998/namespace"/>
    <ds:schemaRef ds:uri="http://purl.org/dc/dcmitype/"/>
    <ds:schemaRef ds:uri="http://schemas.openxmlformats.org/package/2006/metadata/core-properties"/>
    <ds:schemaRef ds:uri="http://schemas.microsoft.com/office/2006/metadata/properties"/>
    <ds:schemaRef ds:uri="http://purl.org/dc/terms/"/>
    <ds:schemaRef ds:uri="http://purl.org/dc/elements/1.1/"/>
    <ds:schemaRef ds:uri="be1d3dc3-6510-4985-9962-311999634c1b"/>
    <ds:schemaRef ds:uri="e99151bb-cfbc-477f-b0ae-44eec884df77"/>
    <ds:schemaRef ds:uri="d845a627-b019-44d9-9632-b1dd6b951513"/>
    <ds:schemaRef ds:uri="e7339dd5-ac40-4b27-8401-a009a0d5b79a"/>
  </ds:schemaRefs>
</ds:datastoreItem>
</file>

<file path=customXml/itemProps2.xml><?xml version="1.0" encoding="utf-8"?>
<ds:datastoreItem xmlns:ds="http://schemas.openxmlformats.org/officeDocument/2006/customXml" ds:itemID="{C66C944B-0265-4ADC-960A-BDF7F6D23885}"/>
</file>

<file path=customXml/itemProps3.xml><?xml version="1.0" encoding="utf-8"?>
<ds:datastoreItem xmlns:ds="http://schemas.openxmlformats.org/officeDocument/2006/customXml" ds:itemID="{F34C97BD-C8A2-4D8A-BF1F-B9F41A44E4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2941</Words>
  <Application>Microsoft Office PowerPoint</Application>
  <PresentationFormat>Widescreen</PresentationFormat>
  <Paragraphs>478</Paragraphs>
  <Slides>18</Slides>
  <Notes>10</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18</vt:i4>
      </vt:variant>
    </vt:vector>
  </HeadingPairs>
  <TitlesOfParts>
    <vt:vector size="38" baseType="lpstr">
      <vt:lpstr>DengXian</vt:lpstr>
      <vt:lpstr>Aptos</vt:lpstr>
      <vt:lpstr>Aptos Narrow</vt:lpstr>
      <vt:lpstr>Arial</vt:lpstr>
      <vt:lpstr>Avenir Next LT Pro</vt:lpstr>
      <vt:lpstr>BlinkMacSystemFont</vt:lpstr>
      <vt:lpstr>Calibri</vt:lpstr>
      <vt:lpstr>Corbel</vt:lpstr>
      <vt:lpstr>Courier New</vt:lpstr>
      <vt:lpstr>Segoe UI</vt:lpstr>
      <vt:lpstr>segoe ui symbol</vt:lpstr>
      <vt:lpstr>SweetSansPro-Regular</vt:lpstr>
      <vt:lpstr>Times New Roman</vt:lpstr>
      <vt:lpstr>Wingdings</vt:lpstr>
      <vt:lpstr>2_Content Slides</vt:lpstr>
      <vt:lpstr>Cover and Divider Slides</vt:lpstr>
      <vt:lpstr>1_Content Slides</vt:lpstr>
      <vt:lpstr>4_Content Slides</vt:lpstr>
      <vt:lpstr>5_Content Slides</vt:lpstr>
      <vt:lpstr>Content Slides</vt:lpstr>
      <vt:lpstr>REDUCE LAP-HF II: Responder Group outcomes</vt:lpstr>
      <vt:lpstr>REDUCE LAP-HF II</vt:lpstr>
      <vt:lpstr>PowerPoint Presentation</vt:lpstr>
      <vt:lpstr>HF events Through 3years in responder groUp</vt:lpstr>
      <vt:lpstr>HF event risk reduction at 3 years in perspective</vt:lpstr>
      <vt:lpstr>Quality of Life Through 3years in responder group</vt:lpstr>
      <vt:lpstr>NYHA Functional class in responder group</vt:lpstr>
      <vt:lpstr>Echo evidence of left heart unloading</vt:lpstr>
      <vt:lpstr>Strong safety profile in responder group at 3years</vt:lpstr>
      <vt:lpstr>Executive summary</vt:lpstr>
      <vt:lpstr>Responder-hf study design</vt:lpstr>
      <vt:lpstr>PowerPoint Presentation</vt:lpstr>
      <vt:lpstr>Corvia® Atrial Shunt</vt:lpstr>
      <vt:lpstr>Reduce lap-hf II study design</vt:lpstr>
      <vt:lpstr>HF event Details through 3 years in responder group</vt:lpstr>
      <vt:lpstr>QOL Through 3years in responder group</vt:lpstr>
      <vt:lpstr>QOL improvement in perspective</vt:lpstr>
      <vt:lpstr>HF Incidence Rate reduction in responder group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REDUCE LAP-HF II 3Y Data Deck</dc:title>
  <dc:creator>Corvia Medical</dc:creator>
  <cp:keywords>MKT1022</cp:keywords>
  <cp:lastModifiedBy>Lisa Ensz</cp:lastModifiedBy>
  <cp:revision>5</cp:revision>
  <dcterms:created xsi:type="dcterms:W3CDTF">2022-11-19T18:43:38Z</dcterms:created>
  <dcterms:modified xsi:type="dcterms:W3CDTF">2025-07-30T19:00:10Z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0x01010077E9538229A5A04B9AB1B4DE262CD89A</vt:lpwstr>
  </property>
  <property fmtid="{D5CDD505-2E9C-101B-9397-08002B2CF9AE}" pid="3" name="MediaServiceImageTags">
    <vt:lpwstr/>
  </property>
</Properties>
</file>